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sldIdLst>
    <p:sldId id="326" r:id="rId2"/>
    <p:sldId id="327" r:id="rId3"/>
    <p:sldId id="328" r:id="rId4"/>
    <p:sldId id="325" r:id="rId5"/>
    <p:sldId id="259" r:id="rId6"/>
    <p:sldId id="260" r:id="rId7"/>
    <p:sldId id="261" r:id="rId8"/>
    <p:sldId id="262" r:id="rId9"/>
    <p:sldId id="263" r:id="rId10"/>
    <p:sldId id="329" r:id="rId11"/>
    <p:sldId id="330" r:id="rId12"/>
    <p:sldId id="264" r:id="rId13"/>
    <p:sldId id="269" r:id="rId14"/>
    <p:sldId id="332" r:id="rId15"/>
    <p:sldId id="333" r:id="rId16"/>
    <p:sldId id="331" r:id="rId17"/>
    <p:sldId id="270" r:id="rId18"/>
    <p:sldId id="274" r:id="rId19"/>
    <p:sldId id="334" r:id="rId20"/>
    <p:sldId id="275" r:id="rId21"/>
    <p:sldId id="278" r:id="rId22"/>
    <p:sldId id="279" r:id="rId23"/>
    <p:sldId id="280" r:id="rId24"/>
    <p:sldId id="281" r:id="rId25"/>
    <p:sldId id="282" r:id="rId26"/>
    <p:sldId id="283" r:id="rId27"/>
    <p:sldId id="287" r:id="rId28"/>
    <p:sldId id="290" r:id="rId29"/>
    <p:sldId id="291" r:id="rId30"/>
    <p:sldId id="293" r:id="rId31"/>
    <p:sldId id="296" r:id="rId32"/>
    <p:sldId id="297" r:id="rId33"/>
    <p:sldId id="298" r:id="rId34"/>
    <p:sldId id="299" r:id="rId35"/>
    <p:sldId id="300" r:id="rId36"/>
    <p:sldId id="301" r:id="rId37"/>
    <p:sldId id="305" r:id="rId38"/>
    <p:sldId id="306" r:id="rId39"/>
    <p:sldId id="309" r:id="rId40"/>
    <p:sldId id="313" r:id="rId41"/>
    <p:sldId id="335"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26" autoAdjust="0"/>
    <p:restoredTop sz="92512" autoAdjust="0"/>
  </p:normalViewPr>
  <p:slideViewPr>
    <p:cSldViewPr>
      <p:cViewPr varScale="1">
        <p:scale>
          <a:sx n="58" d="100"/>
          <a:sy n="58" d="100"/>
        </p:scale>
        <p:origin x="-55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970AB9-0D7B-4C81-9327-63E7550EF2DC}" type="datetimeFigureOut">
              <a:rPr lang="en-US" smtClean="0"/>
              <a:pPr/>
              <a:t>4/9/2012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4B67B2-5D69-4C04-8961-B23E783E31E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A78CDC62-DFEF-49F2-8205-AE3EB0D3C134}" type="slidenum">
              <a:rPr lang="en-US"/>
              <a:pPr/>
              <a:t>1</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6E6A69C4-2F9F-46F3-8A48-F7D9D7AEE161}" type="slidenum">
              <a:rPr lang="en-US"/>
              <a:pPr/>
              <a:t>2</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6480480E-E9FF-4F18-806E-0817A06643D4}" type="slidenum">
              <a:rPr lang="en-US"/>
              <a:pPr/>
              <a:t>3</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3838875D-6980-4AFA-A39F-DA15D630B42B}" type="slidenum">
              <a:rPr lang="en-US"/>
              <a:pPr/>
              <a:t>10</a:t>
            </a:fld>
            <a:endParaRPr lang="en-US"/>
          </a:p>
        </p:txBody>
      </p:sp>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D9D220A0-63D2-475C-818E-22E4646409D5}" type="slidenum">
              <a:rPr lang="en-US"/>
              <a:pPr/>
              <a:t>14</a:t>
            </a:fld>
            <a:endParaRPr lang="en-US"/>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B845E811-1831-4F9B-B3DD-DC98AA609385}" type="slidenum">
              <a:rPr lang="en-US"/>
              <a:pPr/>
              <a:t>15</a:t>
            </a:fld>
            <a:endParaRPr 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D283D8A4-C622-4C82-B567-5DD995CDF6EA}" type="slidenum">
              <a:rPr lang="en-US"/>
              <a:pPr/>
              <a:t>41</a:t>
            </a:fld>
            <a:endParaRPr 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213" y="0"/>
            <a:ext cx="2160587"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 y="0"/>
            <a:ext cx="6329363"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450" y="0"/>
            <a:ext cx="2101850" cy="3206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1600">
          <a:solidFill>
            <a:schemeClr val="tx2"/>
          </a:solidFill>
          <a:latin typeface="+mj-lt"/>
          <a:ea typeface="+mj-ea"/>
          <a:cs typeface="+mj-cs"/>
        </a:defRPr>
      </a:lvl1pPr>
      <a:lvl2pPr algn="l" rtl="0" fontAlgn="base">
        <a:spcBef>
          <a:spcPct val="0"/>
        </a:spcBef>
        <a:spcAft>
          <a:spcPct val="0"/>
        </a:spcAft>
        <a:defRPr sz="1600">
          <a:solidFill>
            <a:schemeClr val="tx2"/>
          </a:solidFill>
          <a:latin typeface="Arial" charset="0"/>
          <a:ea typeface="ＭＳ Ｐゴシック" pitchFamily="48" charset="-128"/>
        </a:defRPr>
      </a:lvl2pPr>
      <a:lvl3pPr algn="l" rtl="0" fontAlgn="base">
        <a:spcBef>
          <a:spcPct val="0"/>
        </a:spcBef>
        <a:spcAft>
          <a:spcPct val="0"/>
        </a:spcAft>
        <a:defRPr sz="1600">
          <a:solidFill>
            <a:schemeClr val="tx2"/>
          </a:solidFill>
          <a:latin typeface="Arial" charset="0"/>
          <a:ea typeface="ＭＳ Ｐゴシック" pitchFamily="48" charset="-128"/>
        </a:defRPr>
      </a:lvl3pPr>
      <a:lvl4pPr algn="l" rtl="0" fontAlgn="base">
        <a:spcBef>
          <a:spcPct val="0"/>
        </a:spcBef>
        <a:spcAft>
          <a:spcPct val="0"/>
        </a:spcAft>
        <a:defRPr sz="1600">
          <a:solidFill>
            <a:schemeClr val="tx2"/>
          </a:solidFill>
          <a:latin typeface="Arial" charset="0"/>
          <a:ea typeface="ＭＳ Ｐゴシック" pitchFamily="48" charset="-128"/>
        </a:defRPr>
      </a:lvl4pPr>
      <a:lvl5pPr algn="l" rtl="0" fontAlgn="base">
        <a:spcBef>
          <a:spcPct val="0"/>
        </a:spcBef>
        <a:spcAft>
          <a:spcPct val="0"/>
        </a:spcAft>
        <a:defRPr sz="1600">
          <a:solidFill>
            <a:schemeClr val="tx2"/>
          </a:solidFill>
          <a:latin typeface="Arial" charset="0"/>
          <a:ea typeface="ＭＳ Ｐゴシック" pitchFamily="48" charset="-128"/>
        </a:defRPr>
      </a:lvl5pPr>
      <a:lvl6pPr marL="457200" algn="l" rtl="0" fontAlgn="base">
        <a:spcBef>
          <a:spcPct val="0"/>
        </a:spcBef>
        <a:spcAft>
          <a:spcPct val="0"/>
        </a:spcAft>
        <a:defRPr sz="1600">
          <a:solidFill>
            <a:schemeClr val="tx2"/>
          </a:solidFill>
          <a:latin typeface="Arial" charset="0"/>
          <a:ea typeface="ＭＳ Ｐゴシック" pitchFamily="48" charset="-128"/>
        </a:defRPr>
      </a:lvl6pPr>
      <a:lvl7pPr marL="914400" algn="l" rtl="0" fontAlgn="base">
        <a:spcBef>
          <a:spcPct val="0"/>
        </a:spcBef>
        <a:spcAft>
          <a:spcPct val="0"/>
        </a:spcAft>
        <a:defRPr sz="1600">
          <a:solidFill>
            <a:schemeClr val="tx2"/>
          </a:solidFill>
          <a:latin typeface="Arial" charset="0"/>
          <a:ea typeface="ＭＳ Ｐゴシック" pitchFamily="48" charset="-128"/>
        </a:defRPr>
      </a:lvl7pPr>
      <a:lvl8pPr marL="1371600" algn="l" rtl="0" fontAlgn="base">
        <a:spcBef>
          <a:spcPct val="0"/>
        </a:spcBef>
        <a:spcAft>
          <a:spcPct val="0"/>
        </a:spcAft>
        <a:defRPr sz="1600">
          <a:solidFill>
            <a:schemeClr val="tx2"/>
          </a:solidFill>
          <a:latin typeface="Arial" charset="0"/>
          <a:ea typeface="ＭＳ Ｐゴシック" pitchFamily="48" charset="-128"/>
        </a:defRPr>
      </a:lvl8pPr>
      <a:lvl9pPr marL="1828800" algn="l" rtl="0" fontAlgn="base">
        <a:spcBef>
          <a:spcPct val="0"/>
        </a:spcBef>
        <a:spcAft>
          <a:spcPct val="0"/>
        </a:spcAft>
        <a:defRPr sz="1600">
          <a:solidFill>
            <a:schemeClr val="tx2"/>
          </a:solidFill>
          <a:latin typeface="Arial" charset="0"/>
          <a:ea typeface="ＭＳ Ｐゴシック" pitchFamily="48"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1" name="Picture 3" descr="06021_1"/>
          <p:cNvPicPr>
            <a:picLocks noChangeAspect="1" noChangeArrowheads="1"/>
          </p:cNvPicPr>
          <p:nvPr/>
        </p:nvPicPr>
        <p:blipFill>
          <a:blip r:embed="rId3" cstate="print"/>
          <a:srcRect/>
          <a:stretch>
            <a:fillRect/>
          </a:stretch>
        </p:blipFill>
        <p:spPr bwMode="auto">
          <a:xfrm>
            <a:off x="533400" y="838200"/>
            <a:ext cx="4941888" cy="5867400"/>
          </a:xfrm>
          <a:prstGeom prst="rect">
            <a:avLst/>
          </a:prstGeom>
          <a:noFill/>
          <a:ln w="9525">
            <a:noFill/>
            <a:miter lim="800000"/>
            <a:headEnd/>
            <a:tailEnd/>
          </a:ln>
          <a:effectLst/>
        </p:spPr>
      </p:pic>
      <p:sp>
        <p:nvSpPr>
          <p:cNvPr id="114692" name="Text Box 4"/>
          <p:cNvSpPr txBox="1">
            <a:spLocks noChangeArrowheads="1"/>
          </p:cNvSpPr>
          <p:nvPr/>
        </p:nvSpPr>
        <p:spPr bwMode="auto">
          <a:xfrm>
            <a:off x="5638800" y="0"/>
            <a:ext cx="3505200" cy="6692900"/>
          </a:xfrm>
          <a:prstGeom prst="rect">
            <a:avLst/>
          </a:prstGeom>
          <a:noFill/>
          <a:ln w="9525">
            <a:noFill/>
            <a:miter lim="800000"/>
            <a:headEnd/>
            <a:tailEnd/>
          </a:ln>
          <a:effectLst/>
        </p:spPr>
        <p:txBody>
          <a:bodyPr>
            <a:spAutoFit/>
          </a:bodyPr>
          <a:lstStyle/>
          <a:p>
            <a:r>
              <a:rPr lang="en-US" sz="1600" b="1" dirty="0">
                <a:latin typeface="Times New Roman" pitchFamily="18" charset="0"/>
                <a:cs typeface="Times New Roman" pitchFamily="18" charset="0"/>
              </a:rPr>
              <a:t>Summary of the steps leading from gene to protein in </a:t>
            </a:r>
            <a:r>
              <a:rPr lang="en-US" sz="1600" b="1" dirty="0" err="1">
                <a:latin typeface="Times New Roman" pitchFamily="18" charset="0"/>
                <a:cs typeface="Times New Roman" pitchFamily="18" charset="0"/>
              </a:rPr>
              <a:t>eucaryotes</a:t>
            </a:r>
            <a:r>
              <a:rPr lang="en-US" sz="1600" b="1" dirty="0">
                <a:latin typeface="Times New Roman" pitchFamily="18" charset="0"/>
                <a:cs typeface="Times New Roman" pitchFamily="18" charset="0"/>
              </a:rPr>
              <a:t> and bacteria.</a:t>
            </a:r>
            <a:r>
              <a:rPr lang="en-US" sz="1600" dirty="0">
                <a:latin typeface="Times New Roman" pitchFamily="18" charset="0"/>
                <a:cs typeface="Times New Roman" pitchFamily="18" charset="0"/>
              </a:rPr>
              <a:t> The final level of a protein in the cell depends on the efficiency of each step and on the rates of degradation of the RNA and protein molecules. (A) In </a:t>
            </a:r>
            <a:r>
              <a:rPr lang="en-US" sz="1600" dirty="0" err="1">
                <a:latin typeface="Times New Roman" pitchFamily="18" charset="0"/>
                <a:cs typeface="Times New Roman" pitchFamily="18" charset="0"/>
              </a:rPr>
              <a:t>eucaryotic</a:t>
            </a:r>
            <a:r>
              <a:rPr lang="en-US" sz="1600" dirty="0">
                <a:latin typeface="Times New Roman" pitchFamily="18" charset="0"/>
                <a:cs typeface="Times New Roman" pitchFamily="18" charset="0"/>
              </a:rPr>
              <a:t> cells the RNA molecule produced by transcription alone (sometimes referred to as the primary transcript) would contain both coding (</a:t>
            </a:r>
            <a:r>
              <a:rPr lang="en-US" sz="1600" dirty="0" err="1">
                <a:latin typeface="Times New Roman" pitchFamily="18" charset="0"/>
                <a:cs typeface="Times New Roman" pitchFamily="18" charset="0"/>
              </a:rPr>
              <a:t>exon</a:t>
            </a:r>
            <a:r>
              <a:rPr lang="en-US" sz="1600" dirty="0">
                <a:latin typeface="Times New Roman" pitchFamily="18" charset="0"/>
                <a:cs typeface="Times New Roman" pitchFamily="18" charset="0"/>
              </a:rPr>
              <a:t>) and </a:t>
            </a:r>
            <a:r>
              <a:rPr lang="en-US" sz="1600" dirty="0" err="1">
                <a:latin typeface="Times New Roman" pitchFamily="18" charset="0"/>
                <a:cs typeface="Times New Roman" pitchFamily="18" charset="0"/>
              </a:rPr>
              <a:t>noncoding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intron</a:t>
            </a:r>
            <a:r>
              <a:rPr lang="en-US" sz="1600" dirty="0">
                <a:latin typeface="Times New Roman" pitchFamily="18" charset="0"/>
                <a:cs typeface="Times New Roman" pitchFamily="18" charset="0"/>
              </a:rPr>
              <a:t>) sequences. Before it can be translated into protein, the two ends of the RNA are modified, the </a:t>
            </a:r>
            <a:r>
              <a:rPr lang="en-US" sz="1600" dirty="0" err="1">
                <a:latin typeface="Times New Roman" pitchFamily="18" charset="0"/>
                <a:cs typeface="Times New Roman" pitchFamily="18" charset="0"/>
              </a:rPr>
              <a:t>introns</a:t>
            </a:r>
            <a:r>
              <a:rPr lang="en-US" sz="1600" dirty="0">
                <a:latin typeface="Times New Roman" pitchFamily="18" charset="0"/>
                <a:cs typeface="Times New Roman" pitchFamily="18" charset="0"/>
              </a:rPr>
              <a:t> are removed by an </a:t>
            </a:r>
            <a:r>
              <a:rPr lang="en-US" sz="1600" dirty="0" err="1">
                <a:latin typeface="Times New Roman" pitchFamily="18" charset="0"/>
                <a:cs typeface="Times New Roman" pitchFamily="18" charset="0"/>
              </a:rPr>
              <a:t>enzymatically</a:t>
            </a:r>
            <a:r>
              <a:rPr lang="en-US" sz="1600" dirty="0">
                <a:latin typeface="Times New Roman" pitchFamily="18" charset="0"/>
                <a:cs typeface="Times New Roman" pitchFamily="18" charset="0"/>
              </a:rPr>
              <a:t> catalyzed RNA splicing reaction, and the resulting mRNA is transported from the nucleus to the cytoplasm. Although these steps are depicted as occurring one at a time, in a sequence, in reality they are coupled and different steps can occur simultaneously. For example, the RNA cap is added and splicing typically begins before transcription has been completed. Because of this coupling, complete primary RNA transcripts do not typically exist in the cell. </a:t>
            </a:r>
          </a:p>
        </p:txBody>
      </p:sp>
      <p:sp>
        <p:nvSpPr>
          <p:cNvPr id="5" name="TextBox 4"/>
          <p:cNvSpPr txBox="1"/>
          <p:nvPr/>
        </p:nvSpPr>
        <p:spPr>
          <a:xfrm>
            <a:off x="228600" y="0"/>
            <a:ext cx="50292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RNA PROCESSING</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1" name="Text Box 3"/>
          <p:cNvSpPr txBox="1">
            <a:spLocks noChangeArrowheads="1"/>
          </p:cNvSpPr>
          <p:nvPr/>
        </p:nvSpPr>
        <p:spPr bwMode="auto">
          <a:xfrm>
            <a:off x="0" y="5276850"/>
            <a:ext cx="9144000" cy="1600438"/>
          </a:xfrm>
          <a:prstGeom prst="rect">
            <a:avLst/>
          </a:prstGeom>
          <a:noFill/>
          <a:ln w="9525">
            <a:noFill/>
            <a:miter lim="800000"/>
            <a:headEnd/>
            <a:tailEnd/>
          </a:ln>
          <a:effectLst/>
        </p:spPr>
        <p:txBody>
          <a:bodyPr>
            <a:spAutoFit/>
          </a:bodyPr>
          <a:lstStyle/>
          <a:p>
            <a:r>
              <a:rPr lang="en-US" sz="1400" b="1" dirty="0">
                <a:latin typeface="Times New Roman" pitchFamily="18" charset="0"/>
                <a:cs typeface="Times New Roman" pitchFamily="18" charset="0"/>
              </a:rPr>
              <a:t>Outline of the mechanisms used for three types of RNA splicing.</a:t>
            </a:r>
            <a:endParaRPr lang="en-US" sz="1400" dirty="0">
              <a:latin typeface="Times New Roman" pitchFamily="18" charset="0"/>
              <a:cs typeface="Times New Roman" pitchFamily="18" charset="0"/>
            </a:endParaRPr>
          </a:p>
          <a:p>
            <a:r>
              <a:rPr lang="en-US" sz="1400" dirty="0">
                <a:latin typeface="Times New Roman" pitchFamily="18" charset="0"/>
                <a:cs typeface="Times New Roman" pitchFamily="18" charset="0"/>
              </a:rPr>
              <a:t>(A) Three types of </a:t>
            </a:r>
            <a:r>
              <a:rPr lang="en-US" sz="1400" dirty="0" err="1">
                <a:latin typeface="Times New Roman" pitchFamily="18" charset="0"/>
                <a:cs typeface="Times New Roman" pitchFamily="18" charset="0"/>
              </a:rPr>
              <a:t>spliceosomes</a:t>
            </a:r>
            <a:r>
              <a:rPr lang="en-US" sz="1400" dirty="0">
                <a:latin typeface="Times New Roman" pitchFamily="18" charset="0"/>
                <a:cs typeface="Times New Roman" pitchFamily="18" charset="0"/>
              </a:rPr>
              <a:t>. The major </a:t>
            </a:r>
            <a:r>
              <a:rPr lang="en-US" sz="1400" dirty="0" err="1">
                <a:latin typeface="Times New Roman" pitchFamily="18" charset="0"/>
                <a:cs typeface="Times New Roman" pitchFamily="18" charset="0"/>
              </a:rPr>
              <a:t>spliceosome</a:t>
            </a:r>
            <a:r>
              <a:rPr lang="en-US" sz="1400" dirty="0">
                <a:latin typeface="Times New Roman" pitchFamily="18" charset="0"/>
                <a:cs typeface="Times New Roman" pitchFamily="18" charset="0"/>
              </a:rPr>
              <a:t> </a:t>
            </a:r>
            <a:r>
              <a:rPr lang="en-US" sz="1400" i="1" dirty="0">
                <a:latin typeface="Times New Roman" pitchFamily="18" charset="0"/>
                <a:cs typeface="Times New Roman" pitchFamily="18" charset="0"/>
              </a:rPr>
              <a:t>(left),</a:t>
            </a:r>
            <a:r>
              <a:rPr lang="en-US" sz="1400" dirty="0">
                <a:latin typeface="Times New Roman" pitchFamily="18" charset="0"/>
                <a:cs typeface="Times New Roman" pitchFamily="18" charset="0"/>
              </a:rPr>
              <a:t> the AT–AC </a:t>
            </a:r>
            <a:r>
              <a:rPr lang="en-US" sz="1400" dirty="0" err="1">
                <a:latin typeface="Times New Roman" pitchFamily="18" charset="0"/>
                <a:cs typeface="Times New Roman" pitchFamily="18" charset="0"/>
              </a:rPr>
              <a:t>spliceosome</a:t>
            </a:r>
            <a:r>
              <a:rPr lang="en-US" sz="1400" dirty="0">
                <a:latin typeface="Times New Roman" pitchFamily="18" charset="0"/>
                <a:cs typeface="Times New Roman" pitchFamily="18" charset="0"/>
              </a:rPr>
              <a:t> (middle), and the trans-</a:t>
            </a:r>
            <a:r>
              <a:rPr lang="en-US" sz="1400" dirty="0" err="1">
                <a:latin typeface="Times New Roman" pitchFamily="18" charset="0"/>
                <a:cs typeface="Times New Roman" pitchFamily="18" charset="0"/>
              </a:rPr>
              <a:t>spliceosome</a:t>
            </a:r>
            <a:r>
              <a:rPr lang="en-US" sz="1400" dirty="0">
                <a:latin typeface="Times New Roman" pitchFamily="18" charset="0"/>
                <a:cs typeface="Times New Roman" pitchFamily="18" charset="0"/>
              </a:rPr>
              <a:t> </a:t>
            </a:r>
            <a:r>
              <a:rPr lang="en-US" sz="1400" i="1" dirty="0">
                <a:latin typeface="Times New Roman" pitchFamily="18" charset="0"/>
                <a:cs typeface="Times New Roman" pitchFamily="18" charset="0"/>
              </a:rPr>
              <a:t>(right)</a:t>
            </a:r>
            <a:r>
              <a:rPr lang="en-US" sz="1400" dirty="0">
                <a:latin typeface="Times New Roman" pitchFamily="18" charset="0"/>
                <a:cs typeface="Times New Roman" pitchFamily="18" charset="0"/>
              </a:rPr>
              <a:t> are each shown at two stages of assembly. The U5 </a:t>
            </a:r>
            <a:r>
              <a:rPr lang="en-US" sz="1400" dirty="0" err="1">
                <a:latin typeface="Times New Roman" pitchFamily="18" charset="0"/>
                <a:cs typeface="Times New Roman" pitchFamily="18" charset="0"/>
              </a:rPr>
              <a:t>snRNP</a:t>
            </a:r>
            <a:r>
              <a:rPr lang="en-US" sz="1400" dirty="0">
                <a:latin typeface="Times New Roman" pitchFamily="18" charset="0"/>
                <a:cs typeface="Times New Roman" pitchFamily="18" charset="0"/>
              </a:rPr>
              <a:t> is the only component that is common to all three </a:t>
            </a:r>
            <a:r>
              <a:rPr lang="en-US" sz="1400" dirty="0" err="1">
                <a:latin typeface="Times New Roman" pitchFamily="18" charset="0"/>
                <a:cs typeface="Times New Roman" pitchFamily="18" charset="0"/>
              </a:rPr>
              <a:t>spliceosomes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Introns</a:t>
            </a:r>
            <a:r>
              <a:rPr lang="en-US" sz="1400" dirty="0">
                <a:latin typeface="Times New Roman" pitchFamily="18" charset="0"/>
                <a:cs typeface="Times New Roman" pitchFamily="18" charset="0"/>
              </a:rPr>
              <a:t> removed by the AT–AC </a:t>
            </a:r>
            <a:r>
              <a:rPr lang="en-US" sz="1400" dirty="0" err="1">
                <a:latin typeface="Times New Roman" pitchFamily="18" charset="0"/>
                <a:cs typeface="Times New Roman" pitchFamily="18" charset="0"/>
              </a:rPr>
              <a:t>spliceosome</a:t>
            </a:r>
            <a:r>
              <a:rPr lang="en-US" sz="1400" dirty="0">
                <a:latin typeface="Times New Roman" pitchFamily="18" charset="0"/>
                <a:cs typeface="Times New Roman" pitchFamily="18" charset="0"/>
              </a:rPr>
              <a:t> have a different set of consensus nucleotide sequences from those removed by the major </a:t>
            </a:r>
            <a:r>
              <a:rPr lang="en-US" sz="1400" dirty="0" err="1">
                <a:latin typeface="Times New Roman" pitchFamily="18" charset="0"/>
                <a:cs typeface="Times New Roman" pitchFamily="18" charset="0"/>
              </a:rPr>
              <a:t>spliceosome</a:t>
            </a:r>
            <a:r>
              <a:rPr lang="en-US" sz="1400" dirty="0">
                <a:latin typeface="Times New Roman" pitchFamily="18" charset="0"/>
                <a:cs typeface="Times New Roman" pitchFamily="18" charset="0"/>
              </a:rPr>
              <a:t>. In humans, it is estimated that 0.1% of </a:t>
            </a:r>
            <a:r>
              <a:rPr lang="en-US" sz="1400" dirty="0" err="1">
                <a:latin typeface="Times New Roman" pitchFamily="18" charset="0"/>
                <a:cs typeface="Times New Roman" pitchFamily="18" charset="0"/>
              </a:rPr>
              <a:t>introns</a:t>
            </a:r>
            <a:r>
              <a:rPr lang="en-US" sz="1400" dirty="0">
                <a:latin typeface="Times New Roman" pitchFamily="18" charset="0"/>
                <a:cs typeface="Times New Roman" pitchFamily="18" charset="0"/>
              </a:rPr>
              <a:t> are removed by the AT–AC </a:t>
            </a:r>
            <a:r>
              <a:rPr lang="en-US" sz="1400" dirty="0" err="1">
                <a:latin typeface="Times New Roman" pitchFamily="18" charset="0"/>
                <a:cs typeface="Times New Roman" pitchFamily="18" charset="0"/>
              </a:rPr>
              <a:t>spliceosome</a:t>
            </a:r>
            <a:r>
              <a:rPr lang="en-US" sz="1400" dirty="0">
                <a:latin typeface="Times New Roman" pitchFamily="18" charset="0"/>
                <a:cs typeface="Times New Roman" pitchFamily="18" charset="0"/>
              </a:rPr>
              <a:t>. In trans-splicing, the SL </a:t>
            </a:r>
            <a:r>
              <a:rPr lang="en-US" sz="1400" dirty="0" err="1">
                <a:latin typeface="Times New Roman" pitchFamily="18" charset="0"/>
                <a:cs typeface="Times New Roman" pitchFamily="18" charset="0"/>
              </a:rPr>
              <a:t>snRNP</a:t>
            </a:r>
            <a:r>
              <a:rPr lang="en-US" sz="1400" dirty="0">
                <a:latin typeface="Times New Roman" pitchFamily="18" charset="0"/>
                <a:cs typeface="Times New Roman" pitchFamily="18" charset="0"/>
              </a:rPr>
              <a:t> is consumed in the reaction because a portion of the SL </a:t>
            </a:r>
            <a:r>
              <a:rPr lang="en-US" sz="1400" dirty="0" err="1">
                <a:latin typeface="Times New Roman" pitchFamily="18" charset="0"/>
                <a:cs typeface="Times New Roman" pitchFamily="18" charset="0"/>
              </a:rPr>
              <a:t>snRNA</a:t>
            </a:r>
            <a:r>
              <a:rPr lang="en-US" sz="1400" dirty="0">
                <a:latin typeface="Times New Roman" pitchFamily="18" charset="0"/>
                <a:cs typeface="Times New Roman" pitchFamily="18" charset="0"/>
              </a:rPr>
              <a:t> becomes the first </a:t>
            </a:r>
            <a:r>
              <a:rPr lang="en-US" sz="1400" dirty="0" err="1">
                <a:latin typeface="Times New Roman" pitchFamily="18" charset="0"/>
                <a:cs typeface="Times New Roman" pitchFamily="18" charset="0"/>
              </a:rPr>
              <a:t>exon</a:t>
            </a:r>
            <a:r>
              <a:rPr lang="en-US" sz="1400" dirty="0">
                <a:latin typeface="Times New Roman" pitchFamily="18" charset="0"/>
                <a:cs typeface="Times New Roman" pitchFamily="18" charset="0"/>
              </a:rPr>
              <a:t> of the mature mRNA. </a:t>
            </a:r>
          </a:p>
        </p:txBody>
      </p:sp>
      <p:pic>
        <p:nvPicPr>
          <p:cNvPr id="334853" name="Picture 5" descr="figure 6-34a"/>
          <p:cNvPicPr>
            <a:picLocks noChangeAspect="1" noChangeArrowheads="1"/>
          </p:cNvPicPr>
          <p:nvPr/>
        </p:nvPicPr>
        <p:blipFill>
          <a:blip r:embed="rId3" cstate="print"/>
          <a:srcRect/>
          <a:stretch>
            <a:fillRect/>
          </a:stretch>
        </p:blipFill>
        <p:spPr bwMode="auto">
          <a:xfrm>
            <a:off x="228600" y="762000"/>
            <a:ext cx="8534400" cy="44862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868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THE SPLICEOSOME MACHINERY</a:t>
            </a:r>
            <a:endParaRPr lang="en-US" sz="3200" b="1" dirty="0">
              <a:solidFill>
                <a:srgbClr val="FF0000"/>
              </a:solidFill>
              <a:latin typeface="Times New Roman" pitchFamily="18" charset="0"/>
              <a:cs typeface="Times New Roman" pitchFamily="18" charset="0"/>
            </a:endParaRPr>
          </a:p>
        </p:txBody>
      </p:sp>
      <p:sp>
        <p:nvSpPr>
          <p:cNvPr id="3" name="TextBox 2"/>
          <p:cNvSpPr txBox="1"/>
          <p:nvPr/>
        </p:nvSpPr>
        <p:spPr>
          <a:xfrm>
            <a:off x="228600" y="914400"/>
            <a:ext cx="85344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RNA splicing is carried out by a large complex called the </a:t>
            </a:r>
            <a:r>
              <a:rPr lang="en-US" sz="2800" b="1" dirty="0" err="1" smtClean="0">
                <a:solidFill>
                  <a:schemeClr val="accent2"/>
                </a:solidFill>
                <a:latin typeface="Times New Roman" pitchFamily="18" charset="0"/>
                <a:cs typeface="Times New Roman" pitchFamily="18" charset="0"/>
              </a:rPr>
              <a:t>spliceosome</a:t>
            </a:r>
            <a:endParaRPr lang="en-US" sz="2800" b="1" dirty="0">
              <a:solidFill>
                <a:schemeClr val="accent2"/>
              </a:solidFill>
              <a:latin typeface="Times New Roman" pitchFamily="18" charset="0"/>
              <a:cs typeface="Times New Roman" pitchFamily="18" charset="0"/>
            </a:endParaRPr>
          </a:p>
        </p:txBody>
      </p:sp>
      <p:pic>
        <p:nvPicPr>
          <p:cNvPr id="4" name="Picture 5" descr="figure 6-29 part 1 of 2"/>
          <p:cNvPicPr>
            <a:picLocks noChangeAspect="1" noChangeArrowheads="1"/>
          </p:cNvPicPr>
          <p:nvPr/>
        </p:nvPicPr>
        <p:blipFill>
          <a:blip r:embed="rId2" cstate="print"/>
          <a:srcRect/>
          <a:stretch>
            <a:fillRect/>
          </a:stretch>
        </p:blipFill>
        <p:spPr bwMode="auto">
          <a:xfrm>
            <a:off x="228600" y="2590800"/>
            <a:ext cx="8534400" cy="3773488"/>
          </a:xfrm>
          <a:prstGeom prst="rect">
            <a:avLst/>
          </a:prstGeom>
          <a:noFill/>
        </p:spPr>
      </p:pic>
      <p:sp>
        <p:nvSpPr>
          <p:cNvPr id="5" name="TextBox 4"/>
          <p:cNvSpPr txBox="1"/>
          <p:nvPr/>
        </p:nvSpPr>
        <p:spPr>
          <a:xfrm>
            <a:off x="1524000" y="1905000"/>
            <a:ext cx="5519268" cy="461665"/>
          </a:xfrm>
          <a:prstGeom prst="rect">
            <a:avLst/>
          </a:prstGeom>
          <a:noFill/>
        </p:spPr>
        <p:txBody>
          <a:bodyPr wrap="none" rtlCol="0">
            <a:spAutoFit/>
          </a:bodyPr>
          <a:lstStyle/>
          <a:p>
            <a:r>
              <a:rPr lang="en-US" dirty="0" err="1" smtClean="0">
                <a:solidFill>
                  <a:schemeClr val="accent2"/>
                </a:solidFill>
                <a:latin typeface="Times New Roman" pitchFamily="18" charset="0"/>
                <a:cs typeface="Times New Roman" pitchFamily="18" charset="0"/>
              </a:rPr>
              <a:t>snRNP</a:t>
            </a:r>
            <a:r>
              <a:rPr lang="en-US" dirty="0" smtClean="0">
                <a:solidFill>
                  <a:schemeClr val="accent2"/>
                </a:solidFill>
                <a:latin typeface="Times New Roman" pitchFamily="18" charset="0"/>
                <a:cs typeface="Times New Roman" pitchFamily="18" charset="0"/>
              </a:rPr>
              <a:t> (small nuclear </a:t>
            </a:r>
            <a:r>
              <a:rPr lang="en-US" dirty="0" err="1" smtClean="0">
                <a:solidFill>
                  <a:schemeClr val="accent2"/>
                </a:solidFill>
                <a:latin typeface="Times New Roman" pitchFamily="18" charset="0"/>
                <a:cs typeface="Times New Roman" pitchFamily="18" charset="0"/>
              </a:rPr>
              <a:t>ribonuclear</a:t>
            </a:r>
            <a:r>
              <a:rPr lang="en-US" dirty="0" smtClean="0">
                <a:solidFill>
                  <a:schemeClr val="accent2"/>
                </a:solidFill>
                <a:latin typeface="Times New Roman" pitchFamily="18" charset="0"/>
                <a:cs typeface="Times New Roman" pitchFamily="18" charset="0"/>
              </a:rPr>
              <a:t> proteins)</a:t>
            </a:r>
            <a:endParaRPr lang="en-US" dirty="0">
              <a:solidFill>
                <a:schemeClr val="accent2"/>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13_Figure07"/>
          <p:cNvPicPr>
            <a:picLocks noChangeAspect="1" noChangeArrowheads="1"/>
          </p:cNvPicPr>
          <p:nvPr/>
        </p:nvPicPr>
        <p:blipFill>
          <a:blip r:embed="rId2" cstate="print"/>
          <a:srcRect/>
          <a:stretch>
            <a:fillRect/>
          </a:stretch>
        </p:blipFill>
        <p:spPr bwMode="auto">
          <a:xfrm>
            <a:off x="1295400" y="1066800"/>
            <a:ext cx="6694487" cy="5390917"/>
          </a:xfrm>
          <a:prstGeom prst="rect">
            <a:avLst/>
          </a:prstGeom>
          <a:noFill/>
        </p:spPr>
      </p:pic>
      <p:sp>
        <p:nvSpPr>
          <p:cNvPr id="5" name="TextBox 4"/>
          <p:cNvSpPr txBox="1"/>
          <p:nvPr/>
        </p:nvSpPr>
        <p:spPr>
          <a:xfrm>
            <a:off x="0" y="228601"/>
            <a:ext cx="8686800" cy="457200"/>
          </a:xfrm>
          <a:prstGeom prst="rect">
            <a:avLst/>
          </a:prstGeom>
          <a:noFill/>
        </p:spPr>
        <p:txBody>
          <a:bodyPr wrap="square" rtlCol="0">
            <a:spAutoFit/>
          </a:bodyPr>
          <a:lstStyle/>
          <a:p>
            <a:r>
              <a:rPr lang="en-US" b="1" dirty="0" smtClean="0">
                <a:latin typeface="Times New Roman" pitchFamily="18" charset="0"/>
                <a:cs typeface="Times New Roman" pitchFamily="18" charset="0"/>
              </a:rPr>
              <a:t>Some RNA-RNA hybrids formed during the splicing reaction</a:t>
            </a:r>
            <a:endParaRPr lang="en-US" b="1"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13_Figure08"/>
          <p:cNvPicPr>
            <a:picLocks noChangeAspect="1" noChangeArrowheads="1"/>
          </p:cNvPicPr>
          <p:nvPr/>
        </p:nvPicPr>
        <p:blipFill>
          <a:blip r:embed="rId2" cstate="print"/>
          <a:srcRect/>
          <a:stretch>
            <a:fillRect/>
          </a:stretch>
        </p:blipFill>
        <p:spPr bwMode="auto">
          <a:xfrm>
            <a:off x="5486400" y="0"/>
            <a:ext cx="3213100" cy="6584950"/>
          </a:xfrm>
          <a:prstGeom prst="rect">
            <a:avLst/>
          </a:prstGeom>
          <a:noFill/>
        </p:spPr>
      </p:pic>
      <p:sp>
        <p:nvSpPr>
          <p:cNvPr id="5" name="TextBox 4"/>
          <p:cNvSpPr txBox="1"/>
          <p:nvPr/>
        </p:nvSpPr>
        <p:spPr>
          <a:xfrm>
            <a:off x="228600" y="5410200"/>
            <a:ext cx="5791200" cy="830997"/>
          </a:xfrm>
          <a:prstGeom prst="rect">
            <a:avLst/>
          </a:prstGeom>
          <a:noFill/>
        </p:spPr>
        <p:txBody>
          <a:bodyPr wrap="square" rtlCol="0">
            <a:spAutoFit/>
          </a:bodyPr>
          <a:lstStyle/>
          <a:p>
            <a:r>
              <a:rPr lang="en-US" b="1" dirty="0" smtClean="0">
                <a:latin typeface="Times New Roman" pitchFamily="18" charset="0"/>
                <a:cs typeface="Times New Roman" pitchFamily="18" charset="0"/>
              </a:rPr>
              <a:t>Steps of </a:t>
            </a:r>
            <a:r>
              <a:rPr lang="en-US" b="1" dirty="0" err="1" smtClean="0">
                <a:latin typeface="Times New Roman" pitchFamily="18" charset="0"/>
                <a:cs typeface="Times New Roman" pitchFamily="18" charset="0"/>
              </a:rPr>
              <a:t>spliceosome</a:t>
            </a:r>
            <a:r>
              <a:rPr lang="en-US" b="1" dirty="0" smtClean="0">
                <a:latin typeface="Times New Roman" pitchFamily="18" charset="0"/>
                <a:cs typeface="Times New Roman" pitchFamily="18" charset="0"/>
              </a:rPr>
              <a:t>-mediated splicing reaction</a:t>
            </a:r>
            <a:endParaRPr lang="en-US" b="1" dirty="0">
              <a:latin typeface="Times New Roman" pitchFamily="18" charset="0"/>
              <a:cs typeface="Times New Roman" pitchFamily="18" charset="0"/>
            </a:endParaRPr>
          </a:p>
        </p:txBody>
      </p:sp>
      <p:pic>
        <p:nvPicPr>
          <p:cNvPr id="6" name="Picture 3" descr="13_Figure07"/>
          <p:cNvPicPr>
            <a:picLocks noChangeAspect="1" noChangeArrowheads="1"/>
          </p:cNvPicPr>
          <p:nvPr/>
        </p:nvPicPr>
        <p:blipFill>
          <a:blip r:embed="rId3" cstate="print"/>
          <a:srcRect/>
          <a:stretch>
            <a:fillRect/>
          </a:stretch>
        </p:blipFill>
        <p:spPr bwMode="auto">
          <a:xfrm>
            <a:off x="1143000" y="1600200"/>
            <a:ext cx="3810000" cy="3068106"/>
          </a:xfrm>
          <a:prstGeom prst="rect">
            <a:avLst/>
          </a:prstGeom>
          <a:noFill/>
        </p:spPr>
      </p:pic>
      <p:sp>
        <p:nvSpPr>
          <p:cNvPr id="7" name="TextBox 6"/>
          <p:cNvSpPr txBox="1"/>
          <p:nvPr/>
        </p:nvSpPr>
        <p:spPr>
          <a:xfrm>
            <a:off x="0" y="0"/>
            <a:ext cx="54864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Assembly, rearrangements, and catalysis within the </a:t>
            </a:r>
            <a:r>
              <a:rPr lang="en-US" sz="2800" b="1" dirty="0" err="1" smtClean="0">
                <a:solidFill>
                  <a:schemeClr val="accent2"/>
                </a:solidFill>
                <a:latin typeface="Times New Roman" pitchFamily="18" charset="0"/>
                <a:cs typeface="Times New Roman" pitchFamily="18" charset="0"/>
              </a:rPr>
              <a:t>spliceosome</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Text Box 3"/>
          <p:cNvSpPr txBox="1">
            <a:spLocks noChangeArrowheads="1"/>
          </p:cNvSpPr>
          <p:nvPr/>
        </p:nvSpPr>
        <p:spPr bwMode="auto">
          <a:xfrm>
            <a:off x="0" y="4114800"/>
            <a:ext cx="9144000" cy="2536825"/>
          </a:xfrm>
          <a:prstGeom prst="rect">
            <a:avLst/>
          </a:prstGeom>
          <a:noFill/>
          <a:ln w="9525">
            <a:noFill/>
            <a:miter lim="800000"/>
            <a:headEnd/>
            <a:tailEnd/>
          </a:ln>
          <a:effectLst/>
        </p:spPr>
        <p:txBody>
          <a:bodyPr>
            <a:spAutoFit/>
          </a:bodyPr>
          <a:lstStyle/>
          <a:p>
            <a:r>
              <a:rPr lang="en-US" sz="1600" b="1" dirty="0">
                <a:latin typeface="Times New Roman" pitchFamily="18" charset="0"/>
                <a:cs typeface="Times New Roman" pitchFamily="18" charset="0"/>
              </a:rPr>
              <a:t>Several of the rearrangements that take place in the </a:t>
            </a:r>
            <a:r>
              <a:rPr lang="en-US" sz="1600" b="1" dirty="0" err="1">
                <a:latin typeface="Times New Roman" pitchFamily="18" charset="0"/>
                <a:cs typeface="Times New Roman" pitchFamily="18" charset="0"/>
              </a:rPr>
              <a:t>spliceosome</a:t>
            </a:r>
            <a:r>
              <a:rPr lang="en-US" sz="1600" b="1" dirty="0">
                <a:latin typeface="Times New Roman" pitchFamily="18" charset="0"/>
                <a:cs typeface="Times New Roman" pitchFamily="18" charset="0"/>
              </a:rPr>
              <a:t> during pre-mRNA splicing.</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Shown here are the details for the yeast </a:t>
            </a:r>
            <a:r>
              <a:rPr lang="en-US" sz="1600" i="1" dirty="0" err="1">
                <a:latin typeface="Times New Roman" pitchFamily="18" charset="0"/>
                <a:cs typeface="Times New Roman" pitchFamily="18" charset="0"/>
              </a:rPr>
              <a:t>Saccharomyces</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cerevisiae</a:t>
            </a:r>
            <a:r>
              <a:rPr lang="en-US" sz="1600" dirty="0">
                <a:latin typeface="Times New Roman" pitchFamily="18" charset="0"/>
                <a:cs typeface="Times New Roman" pitchFamily="18" charset="0"/>
              </a:rPr>
              <a:t>, in which the nucleotide sequences involved are slightly different from those in human cells. (A) The exchange of U1 </a:t>
            </a:r>
            <a:r>
              <a:rPr lang="en-US" sz="1600" dirty="0" err="1">
                <a:latin typeface="Times New Roman" pitchFamily="18" charset="0"/>
                <a:cs typeface="Times New Roman" pitchFamily="18" charset="0"/>
              </a:rPr>
              <a:t>snRNP</a:t>
            </a:r>
            <a:r>
              <a:rPr lang="en-US" sz="1600" dirty="0">
                <a:latin typeface="Times New Roman" pitchFamily="18" charset="0"/>
                <a:cs typeface="Times New Roman" pitchFamily="18" charset="0"/>
              </a:rPr>
              <a:t> for U6 </a:t>
            </a:r>
            <a:r>
              <a:rPr lang="en-US" sz="1600" dirty="0" err="1">
                <a:latin typeface="Times New Roman" pitchFamily="18" charset="0"/>
                <a:cs typeface="Times New Roman" pitchFamily="18" charset="0"/>
              </a:rPr>
              <a:t>snRNP</a:t>
            </a:r>
            <a:r>
              <a:rPr lang="en-US" sz="1600" dirty="0">
                <a:latin typeface="Times New Roman" pitchFamily="18" charset="0"/>
                <a:cs typeface="Times New Roman" pitchFamily="18" charset="0"/>
              </a:rPr>
              <a:t> occurs before the first </a:t>
            </a:r>
            <a:r>
              <a:rPr lang="en-US" sz="1600" dirty="0" err="1">
                <a:latin typeface="Times New Roman" pitchFamily="18" charset="0"/>
                <a:cs typeface="Times New Roman" pitchFamily="18" charset="0"/>
              </a:rPr>
              <a:t>phosphoryl</a:t>
            </a:r>
            <a:r>
              <a:rPr lang="en-US" sz="1600" dirty="0">
                <a:latin typeface="Times New Roman" pitchFamily="18" charset="0"/>
                <a:cs typeface="Times New Roman" pitchFamily="18" charset="0"/>
              </a:rPr>
              <a:t>-transfer reaction (see Figure 6–29). This exchange allows the 5' splice site to be read by two different </a:t>
            </a:r>
            <a:r>
              <a:rPr lang="en-US" sz="1600" dirty="0" err="1">
                <a:latin typeface="Times New Roman" pitchFamily="18" charset="0"/>
                <a:cs typeface="Times New Roman" pitchFamily="18" charset="0"/>
              </a:rPr>
              <a:t>snRNPs</a:t>
            </a:r>
            <a:r>
              <a:rPr lang="en-US" sz="1600" dirty="0">
                <a:latin typeface="Times New Roman" pitchFamily="18" charset="0"/>
                <a:cs typeface="Times New Roman" pitchFamily="18" charset="0"/>
              </a:rPr>
              <a:t>, thereby increasing the accuracy of 5' splice site selection by the </a:t>
            </a:r>
            <a:r>
              <a:rPr lang="en-US" sz="1600" dirty="0" err="1">
                <a:latin typeface="Times New Roman" pitchFamily="18" charset="0"/>
                <a:cs typeface="Times New Roman" pitchFamily="18" charset="0"/>
              </a:rPr>
              <a:t>spliceosome</a:t>
            </a:r>
            <a:r>
              <a:rPr lang="en-US" sz="1600" dirty="0">
                <a:latin typeface="Times New Roman" pitchFamily="18" charset="0"/>
                <a:cs typeface="Times New Roman" pitchFamily="18" charset="0"/>
              </a:rPr>
              <a:t>. (B) The branch-point site is first recognized by BBP and subsequently by U2 </a:t>
            </a:r>
            <a:r>
              <a:rPr lang="en-US" sz="1600" dirty="0" err="1">
                <a:latin typeface="Times New Roman" pitchFamily="18" charset="0"/>
                <a:cs typeface="Times New Roman" pitchFamily="18" charset="0"/>
              </a:rPr>
              <a:t>snRNP</a:t>
            </a:r>
            <a:r>
              <a:rPr lang="en-US" sz="1600" dirty="0">
                <a:latin typeface="Times New Roman" pitchFamily="18" charset="0"/>
                <a:cs typeface="Times New Roman" pitchFamily="18" charset="0"/>
              </a:rPr>
              <a:t>; as in (A), this “check and recheck” strategy provides increased accuracy of site selection. The binding of U2 to the branch-point forces the appropriate adenine (in </a:t>
            </a:r>
            <a:r>
              <a:rPr lang="en-US" sz="1600" i="1" dirty="0">
                <a:latin typeface="Times New Roman" pitchFamily="18" charset="0"/>
                <a:cs typeface="Times New Roman" pitchFamily="18" charset="0"/>
              </a:rPr>
              <a:t>red)</a:t>
            </a:r>
            <a:r>
              <a:rPr lang="en-US" sz="1600" dirty="0">
                <a:latin typeface="Times New Roman" pitchFamily="18" charset="0"/>
                <a:cs typeface="Times New Roman" pitchFamily="18" charset="0"/>
              </a:rPr>
              <a:t> to be unpaired and thereby activates it for the attack on the 5' splice site (see Figure 6–29). This, in combination with recognition by BBP, is the way in which the </a:t>
            </a:r>
            <a:r>
              <a:rPr lang="en-US" sz="1600" dirty="0" err="1">
                <a:latin typeface="Times New Roman" pitchFamily="18" charset="0"/>
                <a:cs typeface="Times New Roman" pitchFamily="18" charset="0"/>
              </a:rPr>
              <a:t>spliceosome</a:t>
            </a:r>
            <a:r>
              <a:rPr lang="en-US" sz="1600" dirty="0">
                <a:latin typeface="Times New Roman" pitchFamily="18" charset="0"/>
                <a:cs typeface="Times New Roman" pitchFamily="18" charset="0"/>
              </a:rPr>
              <a:t> accurately chooses the adenine that is ultimately to form the branch point. </a:t>
            </a:r>
          </a:p>
        </p:txBody>
      </p:sp>
      <p:pic>
        <p:nvPicPr>
          <p:cNvPr id="323588" name="Picture 4" descr="figure 6-30a"/>
          <p:cNvPicPr>
            <a:picLocks noChangeAspect="1" noChangeArrowheads="1"/>
          </p:cNvPicPr>
          <p:nvPr/>
        </p:nvPicPr>
        <p:blipFill>
          <a:blip r:embed="rId3" cstate="print"/>
          <a:srcRect/>
          <a:stretch>
            <a:fillRect/>
          </a:stretch>
        </p:blipFill>
        <p:spPr bwMode="auto">
          <a:xfrm>
            <a:off x="1143000" y="0"/>
            <a:ext cx="6172200" cy="2036763"/>
          </a:xfrm>
          <a:prstGeom prst="rect">
            <a:avLst/>
          </a:prstGeom>
          <a:noFill/>
        </p:spPr>
      </p:pic>
      <p:pic>
        <p:nvPicPr>
          <p:cNvPr id="323589" name="Picture 5" descr="figure 6-30b"/>
          <p:cNvPicPr>
            <a:picLocks noChangeAspect="1" noChangeArrowheads="1"/>
          </p:cNvPicPr>
          <p:nvPr/>
        </p:nvPicPr>
        <p:blipFill>
          <a:blip r:embed="rId4" cstate="print"/>
          <a:srcRect/>
          <a:stretch>
            <a:fillRect/>
          </a:stretch>
        </p:blipFill>
        <p:spPr bwMode="auto">
          <a:xfrm>
            <a:off x="990600" y="2133600"/>
            <a:ext cx="6477000" cy="183673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Text Box 3"/>
          <p:cNvSpPr txBox="1">
            <a:spLocks noChangeArrowheads="1"/>
          </p:cNvSpPr>
          <p:nvPr/>
        </p:nvSpPr>
        <p:spPr bwMode="auto">
          <a:xfrm>
            <a:off x="381000" y="4419600"/>
            <a:ext cx="8305800" cy="1803400"/>
          </a:xfrm>
          <a:prstGeom prst="rect">
            <a:avLst/>
          </a:prstGeom>
          <a:noFill/>
          <a:ln w="9525">
            <a:noFill/>
            <a:miter lim="800000"/>
            <a:headEnd/>
            <a:tailEnd/>
          </a:ln>
          <a:effectLst/>
        </p:spPr>
        <p:txBody>
          <a:bodyPr>
            <a:spAutoFit/>
          </a:bodyPr>
          <a:lstStyle/>
          <a:p>
            <a:pPr>
              <a:spcBef>
                <a:spcPct val="50000"/>
              </a:spcBef>
            </a:pPr>
            <a:r>
              <a:rPr lang="en-US" sz="1600" dirty="0">
                <a:latin typeface="Times New Roman" pitchFamily="18" charset="0"/>
                <a:cs typeface="Times New Roman" pitchFamily="18" charset="0"/>
              </a:rPr>
              <a:t>. (C) After the first </a:t>
            </a:r>
            <a:r>
              <a:rPr lang="en-US" sz="1600" dirty="0" err="1">
                <a:latin typeface="Times New Roman" pitchFamily="18" charset="0"/>
                <a:cs typeface="Times New Roman" pitchFamily="18" charset="0"/>
              </a:rPr>
              <a:t>phosphoryl</a:t>
            </a:r>
            <a:r>
              <a:rPr lang="en-US" sz="1600" dirty="0">
                <a:latin typeface="Times New Roman" pitchFamily="18" charset="0"/>
                <a:cs typeface="Times New Roman" pitchFamily="18" charset="0"/>
              </a:rPr>
              <a:t>-transfer reaction </a:t>
            </a:r>
            <a:r>
              <a:rPr lang="en-US" sz="1600" i="1" dirty="0">
                <a:latin typeface="Times New Roman" pitchFamily="18" charset="0"/>
                <a:cs typeface="Times New Roman" pitchFamily="18" charset="0"/>
              </a:rPr>
              <a:t>(left) </a:t>
            </a:r>
            <a:r>
              <a:rPr lang="en-US" sz="1600" dirty="0">
                <a:latin typeface="Times New Roman" pitchFamily="18" charset="0"/>
                <a:cs typeface="Times New Roman" pitchFamily="18" charset="0"/>
              </a:rPr>
              <a:t>has occurred, U5 </a:t>
            </a:r>
            <a:r>
              <a:rPr lang="en-US" sz="1600" dirty="0" err="1">
                <a:latin typeface="Times New Roman" pitchFamily="18" charset="0"/>
                <a:cs typeface="Times New Roman" pitchFamily="18" charset="0"/>
              </a:rPr>
              <a:t>snRNP</a:t>
            </a:r>
            <a:r>
              <a:rPr lang="en-US" sz="1600" dirty="0">
                <a:latin typeface="Times New Roman" pitchFamily="18" charset="0"/>
                <a:cs typeface="Times New Roman" pitchFamily="18" charset="0"/>
              </a:rPr>
              <a:t> undergoes a rearrangement that brings the two </a:t>
            </a:r>
            <a:r>
              <a:rPr lang="en-US" sz="1600" dirty="0" err="1">
                <a:latin typeface="Times New Roman" pitchFamily="18" charset="0"/>
                <a:cs typeface="Times New Roman" pitchFamily="18" charset="0"/>
              </a:rPr>
              <a:t>exons</a:t>
            </a:r>
            <a:r>
              <a:rPr lang="en-US" sz="1600" dirty="0">
                <a:latin typeface="Times New Roman" pitchFamily="18" charset="0"/>
                <a:cs typeface="Times New Roman" pitchFamily="18" charset="0"/>
              </a:rPr>
              <a:t> into close proximity for the second </a:t>
            </a:r>
            <a:r>
              <a:rPr lang="en-US" sz="1600" dirty="0" err="1">
                <a:latin typeface="Times New Roman" pitchFamily="18" charset="0"/>
                <a:cs typeface="Times New Roman" pitchFamily="18" charset="0"/>
              </a:rPr>
              <a:t>phosphoryl</a:t>
            </a:r>
            <a:r>
              <a:rPr lang="en-US" sz="1600" dirty="0">
                <a:latin typeface="Times New Roman" pitchFamily="18" charset="0"/>
                <a:cs typeface="Times New Roman" pitchFamily="18" charset="0"/>
              </a:rPr>
              <a:t>-transfer reaction </a:t>
            </a:r>
            <a:r>
              <a:rPr lang="en-US" sz="1600" i="1" dirty="0">
                <a:latin typeface="Times New Roman" pitchFamily="18" charset="0"/>
                <a:cs typeface="Times New Roman" pitchFamily="18" charset="0"/>
              </a:rPr>
              <a:t>(right).</a:t>
            </a:r>
            <a:r>
              <a:rPr lang="en-US" sz="1600" dirty="0">
                <a:latin typeface="Times New Roman" pitchFamily="18" charset="0"/>
                <a:cs typeface="Times New Roman" pitchFamily="18" charset="0"/>
              </a:rPr>
              <a:t> The </a:t>
            </a:r>
            <a:r>
              <a:rPr lang="en-US" sz="1600" dirty="0" err="1">
                <a:latin typeface="Times New Roman" pitchFamily="18" charset="0"/>
                <a:cs typeface="Times New Roman" pitchFamily="18" charset="0"/>
              </a:rPr>
              <a:t>snRNAs</a:t>
            </a:r>
            <a:r>
              <a:rPr lang="en-US" sz="1600" dirty="0">
                <a:latin typeface="Times New Roman" pitchFamily="18" charset="0"/>
                <a:cs typeface="Times New Roman" pitchFamily="18" charset="0"/>
              </a:rPr>
              <a:t> both position the reactants and provide (either all or in part) the catalytic site for the two reactions. The U5 </a:t>
            </a:r>
            <a:r>
              <a:rPr lang="en-US" sz="1600" dirty="0" err="1">
                <a:latin typeface="Times New Roman" pitchFamily="18" charset="0"/>
                <a:cs typeface="Times New Roman" pitchFamily="18" charset="0"/>
              </a:rPr>
              <a:t>snRNP</a:t>
            </a:r>
            <a:r>
              <a:rPr lang="en-US" sz="1600" dirty="0">
                <a:latin typeface="Times New Roman" pitchFamily="18" charset="0"/>
                <a:cs typeface="Times New Roman" pitchFamily="18" charset="0"/>
              </a:rPr>
              <a:t> is present in the </a:t>
            </a:r>
            <a:r>
              <a:rPr lang="en-US" sz="1600" dirty="0" err="1">
                <a:latin typeface="Times New Roman" pitchFamily="18" charset="0"/>
                <a:cs typeface="Times New Roman" pitchFamily="18" charset="0"/>
              </a:rPr>
              <a:t>spliceosome</a:t>
            </a:r>
            <a:r>
              <a:rPr lang="en-US" sz="1600" dirty="0">
                <a:latin typeface="Times New Roman" pitchFamily="18" charset="0"/>
                <a:cs typeface="Times New Roman" pitchFamily="18" charset="0"/>
              </a:rPr>
              <a:t> before this rearrangement occurs; for clarity it has been omitted from the left panel. As discussed in the text, all of the RNA–RNA rearrangements shown in this figure (as well as others that occur in the </a:t>
            </a:r>
            <a:r>
              <a:rPr lang="en-US" sz="1600" dirty="0" err="1">
                <a:latin typeface="Times New Roman" pitchFamily="18" charset="0"/>
                <a:cs typeface="Times New Roman" pitchFamily="18" charset="0"/>
              </a:rPr>
              <a:t>spliceosome</a:t>
            </a:r>
            <a:r>
              <a:rPr lang="en-US" sz="1600" dirty="0">
                <a:latin typeface="Times New Roman" pitchFamily="18" charset="0"/>
                <a:cs typeface="Times New Roman" pitchFamily="18" charset="0"/>
              </a:rPr>
              <a:t> but are not shown) require the participation of additional proteins and ATP hydrolysis. </a:t>
            </a:r>
          </a:p>
        </p:txBody>
      </p:sp>
      <p:pic>
        <p:nvPicPr>
          <p:cNvPr id="325636" name="Picture 4" descr="figure 6-30c"/>
          <p:cNvPicPr>
            <a:picLocks noChangeAspect="1" noChangeArrowheads="1"/>
          </p:cNvPicPr>
          <p:nvPr/>
        </p:nvPicPr>
        <p:blipFill>
          <a:blip r:embed="rId3" cstate="print"/>
          <a:srcRect/>
          <a:stretch>
            <a:fillRect/>
          </a:stretch>
        </p:blipFill>
        <p:spPr bwMode="auto">
          <a:xfrm>
            <a:off x="228600" y="1676400"/>
            <a:ext cx="8534400" cy="2682875"/>
          </a:xfrm>
          <a:prstGeom prst="rect">
            <a:avLst/>
          </a:prstGeom>
          <a:noFill/>
        </p:spPr>
      </p:pic>
      <p:sp>
        <p:nvSpPr>
          <p:cNvPr id="325637" name="Text Box 5"/>
          <p:cNvSpPr txBox="1">
            <a:spLocks noChangeArrowheads="1"/>
          </p:cNvSpPr>
          <p:nvPr/>
        </p:nvSpPr>
        <p:spPr bwMode="auto">
          <a:xfrm>
            <a:off x="228600" y="228600"/>
            <a:ext cx="8610600" cy="830997"/>
          </a:xfrm>
          <a:prstGeom prst="rect">
            <a:avLst/>
          </a:prstGeom>
          <a:noFill/>
          <a:ln w="9525">
            <a:noFill/>
            <a:miter lim="800000"/>
            <a:headEnd/>
            <a:tailEnd/>
          </a:ln>
          <a:effectLst/>
        </p:spPr>
        <p:txBody>
          <a:bodyPr>
            <a:spAutoFit/>
          </a:bodyPr>
          <a:lstStyle/>
          <a:p>
            <a:pPr>
              <a:spcBef>
                <a:spcPct val="50000"/>
              </a:spcBef>
            </a:pPr>
            <a:r>
              <a:rPr lang="en-US" b="1" dirty="0">
                <a:solidFill>
                  <a:schemeClr val="accent2"/>
                </a:solidFill>
                <a:latin typeface="Times New Roman" pitchFamily="18" charset="0"/>
                <a:cs typeface="Times New Roman" pitchFamily="18" charset="0"/>
              </a:rPr>
              <a:t>The </a:t>
            </a:r>
            <a:r>
              <a:rPr lang="en-US" b="1" dirty="0" err="1" smtClean="0">
                <a:solidFill>
                  <a:schemeClr val="accent2"/>
                </a:solidFill>
                <a:latin typeface="Times New Roman" pitchFamily="18" charset="0"/>
                <a:cs typeface="Times New Roman" pitchFamily="18" charset="0"/>
              </a:rPr>
              <a:t>spliceosome</a:t>
            </a:r>
            <a:r>
              <a:rPr lang="en-US" b="1" dirty="0" smtClean="0">
                <a:solidFill>
                  <a:schemeClr val="accent2"/>
                </a:solidFill>
                <a:latin typeface="Times New Roman" pitchFamily="18" charset="0"/>
                <a:cs typeface="Times New Roman" pitchFamily="18" charset="0"/>
              </a:rPr>
              <a:t> </a:t>
            </a:r>
            <a:r>
              <a:rPr lang="en-US" b="1" dirty="0">
                <a:solidFill>
                  <a:schemeClr val="accent2"/>
                </a:solidFill>
                <a:latin typeface="Times New Roman" pitchFamily="18" charset="0"/>
                <a:cs typeface="Times New Roman" pitchFamily="18" charset="0"/>
              </a:rPr>
              <a:t>uses ATP hydrolysis to produce a complex series of RNA-RNA rearrangements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13_Table01"/>
          <p:cNvPicPr>
            <a:picLocks noChangeAspect="1" noChangeArrowheads="1"/>
          </p:cNvPicPr>
          <p:nvPr/>
        </p:nvPicPr>
        <p:blipFill>
          <a:blip r:embed="rId2" cstate="print"/>
          <a:srcRect/>
          <a:stretch>
            <a:fillRect/>
          </a:stretch>
        </p:blipFill>
        <p:spPr bwMode="auto">
          <a:xfrm>
            <a:off x="296863" y="1868488"/>
            <a:ext cx="8548687" cy="3121025"/>
          </a:xfrm>
          <a:prstGeom prst="rect">
            <a:avLst/>
          </a:prstGeom>
          <a:noFill/>
        </p:spPr>
      </p:pic>
      <p:sp>
        <p:nvSpPr>
          <p:cNvPr id="4" name="TextBox 3"/>
          <p:cNvSpPr txBox="1"/>
          <p:nvPr/>
        </p:nvSpPr>
        <p:spPr>
          <a:xfrm>
            <a:off x="0" y="228600"/>
            <a:ext cx="89154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Self-splicing </a:t>
            </a:r>
            <a:r>
              <a:rPr lang="en-US" sz="2800" b="1" dirty="0" err="1" smtClean="0">
                <a:solidFill>
                  <a:schemeClr val="accent2"/>
                </a:solidFill>
                <a:latin typeface="Times New Roman" pitchFamily="18" charset="0"/>
                <a:cs typeface="Times New Roman" pitchFamily="18" charset="0"/>
              </a:rPr>
              <a:t>introns</a:t>
            </a:r>
            <a:r>
              <a:rPr lang="en-US" sz="2800" b="1" dirty="0" smtClean="0">
                <a:solidFill>
                  <a:schemeClr val="accent2"/>
                </a:solidFill>
                <a:latin typeface="Times New Roman" pitchFamily="18" charset="0"/>
                <a:cs typeface="Times New Roman" pitchFamily="18" charset="0"/>
              </a:rPr>
              <a:t> reveal that RNA can catalyze RNA splicing</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13_Figure09"/>
          <p:cNvPicPr>
            <a:picLocks noChangeAspect="1" noChangeArrowheads="1"/>
          </p:cNvPicPr>
          <p:nvPr/>
        </p:nvPicPr>
        <p:blipFill>
          <a:blip r:embed="rId2" cstate="print"/>
          <a:srcRect/>
          <a:stretch>
            <a:fillRect/>
          </a:stretch>
        </p:blipFill>
        <p:spPr bwMode="auto">
          <a:xfrm>
            <a:off x="304801" y="1371600"/>
            <a:ext cx="6324600" cy="3888719"/>
          </a:xfrm>
          <a:prstGeom prst="rect">
            <a:avLst/>
          </a:prstGeom>
          <a:noFill/>
        </p:spPr>
      </p:pic>
      <p:sp>
        <p:nvSpPr>
          <p:cNvPr id="5" name="TextBox 4"/>
          <p:cNvSpPr txBox="1"/>
          <p:nvPr/>
        </p:nvSpPr>
        <p:spPr>
          <a:xfrm>
            <a:off x="0" y="0"/>
            <a:ext cx="89154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Group I </a:t>
            </a:r>
            <a:r>
              <a:rPr lang="en-US" sz="2800" b="1" dirty="0" err="1" smtClean="0">
                <a:solidFill>
                  <a:schemeClr val="accent2"/>
                </a:solidFill>
                <a:latin typeface="Times New Roman" pitchFamily="18" charset="0"/>
                <a:cs typeface="Times New Roman" pitchFamily="18" charset="0"/>
              </a:rPr>
              <a:t>introns</a:t>
            </a:r>
            <a:r>
              <a:rPr lang="en-US" sz="2800" b="1" dirty="0" smtClean="0">
                <a:solidFill>
                  <a:schemeClr val="accent2"/>
                </a:solidFill>
                <a:latin typeface="Times New Roman" pitchFamily="18" charset="0"/>
                <a:cs typeface="Times New Roman" pitchFamily="18" charset="0"/>
              </a:rPr>
              <a:t> release a linear </a:t>
            </a:r>
            <a:r>
              <a:rPr lang="en-US" sz="2800" b="1" dirty="0" err="1" smtClean="0">
                <a:solidFill>
                  <a:schemeClr val="accent2"/>
                </a:solidFill>
                <a:latin typeface="Times New Roman" pitchFamily="18" charset="0"/>
                <a:cs typeface="Times New Roman" pitchFamily="18" charset="0"/>
              </a:rPr>
              <a:t>intron</a:t>
            </a:r>
            <a:r>
              <a:rPr lang="en-US" sz="2800" b="1" dirty="0" smtClean="0">
                <a:solidFill>
                  <a:schemeClr val="accent2"/>
                </a:solidFill>
                <a:latin typeface="Times New Roman" pitchFamily="18" charset="0"/>
                <a:cs typeface="Times New Roman" pitchFamily="18" charset="0"/>
              </a:rPr>
              <a:t> rather than a lariat</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13_Figure10"/>
          <p:cNvPicPr>
            <a:picLocks noChangeAspect="1" noChangeArrowheads="1"/>
          </p:cNvPicPr>
          <p:nvPr/>
        </p:nvPicPr>
        <p:blipFill>
          <a:blip r:embed="rId2" cstate="print"/>
          <a:srcRect/>
          <a:stretch>
            <a:fillRect/>
          </a:stretch>
        </p:blipFill>
        <p:spPr bwMode="auto">
          <a:xfrm>
            <a:off x="3657600" y="914400"/>
            <a:ext cx="5029420" cy="5943600"/>
          </a:xfrm>
          <a:prstGeom prst="rect">
            <a:avLst/>
          </a:prstGeom>
          <a:noFill/>
        </p:spPr>
      </p:pic>
      <p:sp>
        <p:nvSpPr>
          <p:cNvPr id="5" name="TextBox 4"/>
          <p:cNvSpPr txBox="1"/>
          <p:nvPr/>
        </p:nvSpPr>
        <p:spPr>
          <a:xfrm>
            <a:off x="0" y="0"/>
            <a:ext cx="8686800" cy="830997"/>
          </a:xfrm>
          <a:prstGeom prst="rect">
            <a:avLst/>
          </a:prstGeom>
          <a:noFill/>
        </p:spPr>
        <p:txBody>
          <a:bodyPr wrap="square" rtlCol="0">
            <a:spAutoFit/>
          </a:bodyPr>
          <a:lstStyle/>
          <a:p>
            <a:r>
              <a:rPr lang="en-US" b="1" dirty="0" smtClean="0">
                <a:latin typeface="Times New Roman" pitchFamily="18" charset="0"/>
                <a:cs typeface="Times New Roman" pitchFamily="18" charset="0"/>
              </a:rPr>
              <a:t>Proposed folding of the RNA catalytic regions for splicing of group II </a:t>
            </a:r>
            <a:r>
              <a:rPr lang="en-US" b="1" dirty="0" err="1" smtClean="0">
                <a:latin typeface="Times New Roman" pitchFamily="18" charset="0"/>
                <a:cs typeface="Times New Roman" pitchFamily="18" charset="0"/>
              </a:rPr>
              <a:t>intron</a:t>
            </a:r>
            <a:r>
              <a:rPr lang="en-US" b="1" dirty="0" smtClean="0">
                <a:latin typeface="Times New Roman" pitchFamily="18" charset="0"/>
                <a:cs typeface="Times New Roman" pitchFamily="18" charset="0"/>
              </a:rPr>
              <a:t> and pre-mRNA</a:t>
            </a:r>
            <a:endParaRPr lang="en-US" b="1"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dney Altman"/>
          <p:cNvPicPr>
            <a:picLocks noChangeAspect="1" noChangeArrowheads="1"/>
          </p:cNvPicPr>
          <p:nvPr/>
        </p:nvPicPr>
        <p:blipFill>
          <a:blip r:embed="rId2" cstate="print"/>
          <a:srcRect/>
          <a:stretch>
            <a:fillRect/>
          </a:stretch>
        </p:blipFill>
        <p:spPr bwMode="auto">
          <a:xfrm>
            <a:off x="1981200" y="1066800"/>
            <a:ext cx="1543050" cy="2162176"/>
          </a:xfrm>
          <a:prstGeom prst="rect">
            <a:avLst/>
          </a:prstGeom>
          <a:noFill/>
        </p:spPr>
      </p:pic>
      <p:pic>
        <p:nvPicPr>
          <p:cNvPr id="1028" name="Picture 4" descr="Thomas R. Cech"/>
          <p:cNvPicPr>
            <a:picLocks noChangeAspect="1" noChangeArrowheads="1"/>
          </p:cNvPicPr>
          <p:nvPr/>
        </p:nvPicPr>
        <p:blipFill>
          <a:blip r:embed="rId3" cstate="print"/>
          <a:srcRect/>
          <a:stretch>
            <a:fillRect/>
          </a:stretch>
        </p:blipFill>
        <p:spPr bwMode="auto">
          <a:xfrm>
            <a:off x="4572000" y="1066800"/>
            <a:ext cx="1543050" cy="2162176"/>
          </a:xfrm>
          <a:prstGeom prst="rect">
            <a:avLst/>
          </a:prstGeom>
          <a:noFill/>
        </p:spPr>
      </p:pic>
      <p:sp>
        <p:nvSpPr>
          <p:cNvPr id="4" name="TextBox 3"/>
          <p:cNvSpPr txBox="1"/>
          <p:nvPr/>
        </p:nvSpPr>
        <p:spPr>
          <a:xfrm>
            <a:off x="762000" y="152400"/>
            <a:ext cx="7010400" cy="830997"/>
          </a:xfrm>
          <a:prstGeom prst="rect">
            <a:avLst/>
          </a:prstGeom>
          <a:noFill/>
        </p:spPr>
        <p:txBody>
          <a:bodyPr wrap="square" rtlCol="0">
            <a:spAutoFit/>
          </a:bodyPr>
          <a:lstStyle/>
          <a:p>
            <a:r>
              <a:rPr lang="en-US" dirty="0" smtClean="0"/>
              <a:t>The Nobel Prize in Chemistry 1989</a:t>
            </a:r>
          </a:p>
          <a:p>
            <a:r>
              <a:rPr lang="en-US" dirty="0" smtClean="0"/>
              <a:t>"for their discovery of catalytic properties of RNA"</a:t>
            </a:r>
            <a:endParaRPr lang="en-US" dirty="0"/>
          </a:p>
        </p:txBody>
      </p:sp>
      <p:graphicFrame>
        <p:nvGraphicFramePr>
          <p:cNvPr id="6" name="Table 5"/>
          <p:cNvGraphicFramePr>
            <a:graphicFrameLocks noGrp="1"/>
          </p:cNvGraphicFramePr>
          <p:nvPr/>
        </p:nvGraphicFramePr>
        <p:xfrm>
          <a:off x="1828800" y="3429000"/>
          <a:ext cx="5562600" cy="3108960"/>
        </p:xfrm>
        <a:graphic>
          <a:graphicData uri="http://schemas.openxmlformats.org/drawingml/2006/table">
            <a:tbl>
              <a:tblPr/>
              <a:tblGrid>
                <a:gridCol w="2781300"/>
                <a:gridCol w="2781300"/>
              </a:tblGrid>
              <a:tr h="405279">
                <a:tc>
                  <a:txBody>
                    <a:bodyPr/>
                    <a:lstStyle/>
                    <a:p>
                      <a:pPr algn="l" fontAlgn="t"/>
                      <a:r>
                        <a:rPr lang="en-US" b="1" dirty="0">
                          <a:solidFill>
                            <a:srgbClr val="023C59"/>
                          </a:solidFill>
                          <a:latin typeface="Arial"/>
                        </a:rPr>
                        <a:t>Sidney Altman</a:t>
                      </a:r>
                      <a:endParaRPr lang="en-US" dirty="0"/>
                    </a:p>
                  </a:txBody>
                  <a:tcPr marL="95250" marR="190500" marT="152400">
                    <a:lnL>
                      <a:noFill/>
                    </a:lnL>
                    <a:lnR>
                      <a:noFill/>
                    </a:lnR>
                    <a:lnT>
                      <a:noFill/>
                    </a:lnT>
                    <a:lnB>
                      <a:noFill/>
                    </a:lnB>
                  </a:tcPr>
                </a:tc>
                <a:tc>
                  <a:txBody>
                    <a:bodyPr/>
                    <a:lstStyle/>
                    <a:p>
                      <a:pPr algn="l" fontAlgn="t"/>
                      <a:r>
                        <a:rPr lang="en-US" b="1">
                          <a:solidFill>
                            <a:srgbClr val="023C59"/>
                          </a:solidFill>
                          <a:latin typeface="Arial"/>
                        </a:rPr>
                        <a:t>Thomas R. Cech</a:t>
                      </a:r>
                      <a:endParaRPr lang="en-US"/>
                    </a:p>
                  </a:txBody>
                  <a:tcPr marL="95250" marR="190500" marT="152400">
                    <a:lnL>
                      <a:noFill/>
                    </a:lnL>
                    <a:lnR>
                      <a:noFill/>
                    </a:lnR>
                    <a:lnT>
                      <a:noFill/>
                    </a:lnT>
                    <a:lnB>
                      <a:noFill/>
                    </a:lnB>
                  </a:tcPr>
                </a:tc>
              </a:tr>
              <a:tr h="405279">
                <a:tc>
                  <a:txBody>
                    <a:bodyPr/>
                    <a:lstStyle/>
                    <a:p>
                      <a:pPr fontAlgn="t"/>
                      <a:r>
                        <a:rPr lang="en-US"/>
                        <a:t> 1/2 of the prize</a:t>
                      </a:r>
                    </a:p>
                  </a:txBody>
                  <a:tcPr marL="95250" marR="190500" marT="152400">
                    <a:lnL>
                      <a:noFill/>
                    </a:lnL>
                    <a:lnR>
                      <a:noFill/>
                    </a:lnR>
                    <a:lnT>
                      <a:noFill/>
                    </a:lnT>
                    <a:lnB>
                      <a:noFill/>
                    </a:lnB>
                  </a:tcPr>
                </a:tc>
                <a:tc>
                  <a:txBody>
                    <a:bodyPr/>
                    <a:lstStyle/>
                    <a:p>
                      <a:pPr fontAlgn="t"/>
                      <a:r>
                        <a:rPr lang="en-US" dirty="0"/>
                        <a:t> 1/2 of the prize</a:t>
                      </a:r>
                    </a:p>
                  </a:txBody>
                  <a:tcPr marL="95250" marR="190500" marT="152400">
                    <a:lnL>
                      <a:noFill/>
                    </a:lnL>
                    <a:lnR>
                      <a:noFill/>
                    </a:lnR>
                    <a:lnT>
                      <a:noFill/>
                    </a:lnT>
                    <a:lnB>
                      <a:noFill/>
                    </a:lnB>
                  </a:tcPr>
                </a:tc>
              </a:tr>
              <a:tr h="405279">
                <a:tc>
                  <a:txBody>
                    <a:bodyPr/>
                    <a:lstStyle/>
                    <a:p>
                      <a:pPr fontAlgn="t"/>
                      <a:r>
                        <a:rPr lang="en-US"/>
                        <a:t>Canada and USA</a:t>
                      </a:r>
                    </a:p>
                  </a:txBody>
                  <a:tcPr marL="95250" marR="190500" marT="152400">
                    <a:lnL>
                      <a:noFill/>
                    </a:lnL>
                    <a:lnR>
                      <a:noFill/>
                    </a:lnR>
                    <a:lnT>
                      <a:noFill/>
                    </a:lnT>
                    <a:lnB>
                      <a:noFill/>
                    </a:lnB>
                  </a:tcPr>
                </a:tc>
                <a:tc>
                  <a:txBody>
                    <a:bodyPr/>
                    <a:lstStyle/>
                    <a:p>
                      <a:pPr fontAlgn="t"/>
                      <a:r>
                        <a:rPr lang="en-US"/>
                        <a:t>USA</a:t>
                      </a:r>
                    </a:p>
                  </a:txBody>
                  <a:tcPr marL="95250" marR="190500" marT="152400">
                    <a:lnL>
                      <a:noFill/>
                    </a:lnL>
                    <a:lnR>
                      <a:noFill/>
                    </a:lnR>
                    <a:lnT>
                      <a:noFill/>
                    </a:lnT>
                    <a:lnB>
                      <a:noFill/>
                    </a:lnB>
                  </a:tcPr>
                </a:tc>
              </a:tr>
              <a:tr h="640603">
                <a:tc>
                  <a:txBody>
                    <a:bodyPr/>
                    <a:lstStyle/>
                    <a:p>
                      <a:pPr fontAlgn="t"/>
                      <a:r>
                        <a:rPr lang="en-US"/>
                        <a:t>Yale University </a:t>
                      </a:r>
                      <a:br>
                        <a:rPr lang="en-US"/>
                      </a:br>
                      <a:r>
                        <a:rPr lang="en-US"/>
                        <a:t>New Haven, CT, USA</a:t>
                      </a:r>
                    </a:p>
                  </a:txBody>
                  <a:tcPr marL="95250" marR="190500" marT="152400">
                    <a:lnL>
                      <a:noFill/>
                    </a:lnL>
                    <a:lnR>
                      <a:noFill/>
                    </a:lnR>
                    <a:lnT>
                      <a:noFill/>
                    </a:lnT>
                    <a:lnB>
                      <a:noFill/>
                    </a:lnB>
                  </a:tcPr>
                </a:tc>
                <a:tc>
                  <a:txBody>
                    <a:bodyPr/>
                    <a:lstStyle/>
                    <a:p>
                      <a:pPr fontAlgn="t"/>
                      <a:r>
                        <a:rPr lang="en-US"/>
                        <a:t>University of Colorado </a:t>
                      </a:r>
                      <a:br>
                        <a:rPr lang="en-US"/>
                      </a:br>
                      <a:r>
                        <a:rPr lang="en-US"/>
                        <a:t>Boulder, CO, USA</a:t>
                      </a:r>
                    </a:p>
                  </a:txBody>
                  <a:tcPr marL="95250" marR="190500" marT="152400">
                    <a:lnL>
                      <a:noFill/>
                    </a:lnL>
                    <a:lnR>
                      <a:noFill/>
                    </a:lnR>
                    <a:lnT>
                      <a:noFill/>
                    </a:lnT>
                    <a:lnB>
                      <a:noFill/>
                    </a:lnB>
                  </a:tcPr>
                </a:tc>
              </a:tr>
              <a:tr h="405279">
                <a:tc>
                  <a:txBody>
                    <a:bodyPr/>
                    <a:lstStyle/>
                    <a:p>
                      <a:pPr fontAlgn="t"/>
                      <a:r>
                        <a:rPr lang="en-US"/>
                        <a:t>b. 1939</a:t>
                      </a:r>
                    </a:p>
                  </a:txBody>
                  <a:tcPr marL="95250" marR="190500" marT="152400">
                    <a:lnL>
                      <a:noFill/>
                    </a:lnL>
                    <a:lnR>
                      <a:noFill/>
                    </a:lnR>
                    <a:lnT>
                      <a:noFill/>
                    </a:lnT>
                    <a:lnB>
                      <a:noFill/>
                    </a:lnB>
                  </a:tcPr>
                </a:tc>
                <a:tc>
                  <a:txBody>
                    <a:bodyPr/>
                    <a:lstStyle/>
                    <a:p>
                      <a:pPr fontAlgn="t"/>
                      <a:r>
                        <a:rPr lang="en-US"/>
                        <a:t>b. 1947</a:t>
                      </a:r>
                    </a:p>
                  </a:txBody>
                  <a:tcPr marL="95250" marR="190500" marT="152400">
                    <a:lnL>
                      <a:noFill/>
                    </a:lnL>
                    <a:lnR>
                      <a:noFill/>
                    </a:lnR>
                    <a:lnT>
                      <a:noFill/>
                    </a:lnT>
                    <a:lnB>
                      <a:noFill/>
                    </a:lnB>
                  </a:tcPr>
                </a:tc>
              </a:tr>
              <a:tr h="405279">
                <a:tc>
                  <a:txBody>
                    <a:bodyPr/>
                    <a:lstStyle/>
                    <a:p>
                      <a:pPr fontAlgn="t"/>
                      <a:r>
                        <a:rPr lang="en-US"/>
                        <a:t> </a:t>
                      </a:r>
                    </a:p>
                  </a:txBody>
                  <a:tcPr marL="95250" marR="190500" marT="152400">
                    <a:lnL>
                      <a:noFill/>
                    </a:lnL>
                    <a:lnR>
                      <a:noFill/>
                    </a:lnR>
                    <a:lnT>
                      <a:noFill/>
                    </a:lnT>
                    <a:lnB>
                      <a:noFill/>
                    </a:lnB>
                  </a:tcPr>
                </a:tc>
                <a:tc>
                  <a:txBody>
                    <a:bodyPr/>
                    <a:lstStyle/>
                    <a:p>
                      <a:endParaRPr lang="en-US" dirty="0"/>
                    </a:p>
                  </a:txBody>
                  <a:tcPr>
                    <a:lnL>
                      <a:noFill/>
                    </a:lnL>
                    <a:lnT>
                      <a:noFill/>
                    </a:lnT>
                  </a:tcPr>
                </a:tc>
              </a:tr>
            </a:tbl>
          </a:graphicData>
        </a:graphic>
      </p:graphicFrame>
      <p:pic>
        <p:nvPicPr>
          <p:cNvPr id="1031" name="Picture 7" descr="half"/>
          <p:cNvPicPr>
            <a:picLocks noChangeAspect="1" noChangeArrowheads="1"/>
          </p:cNvPicPr>
          <p:nvPr/>
        </p:nvPicPr>
        <p:blipFill>
          <a:blip r:embed="rId4" cstate="print"/>
          <a:srcRect/>
          <a:stretch>
            <a:fillRect/>
          </a:stretch>
        </p:blipFill>
        <p:spPr bwMode="auto">
          <a:xfrm>
            <a:off x="0" y="0"/>
            <a:ext cx="95250" cy="95250"/>
          </a:xfrm>
          <a:prstGeom prst="rect">
            <a:avLst/>
          </a:prstGeom>
          <a:noFill/>
        </p:spPr>
      </p:pic>
      <p:pic>
        <p:nvPicPr>
          <p:cNvPr id="1030" name="Picture 6" descr="half"/>
          <p:cNvPicPr>
            <a:picLocks noChangeAspect="1" noChangeArrowheads="1"/>
          </p:cNvPicPr>
          <p:nvPr/>
        </p:nvPicPr>
        <p:blipFill>
          <a:blip r:embed="rId4" cstate="print"/>
          <a:srcRect/>
          <a:stretch>
            <a:fillRect/>
          </a:stretch>
        </p:blipFill>
        <p:spPr bwMode="auto">
          <a:xfrm>
            <a:off x="0" y="-60325"/>
            <a:ext cx="95250" cy="952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7" name="Picture 3" descr="06021_2"/>
          <p:cNvPicPr>
            <a:picLocks noChangeAspect="1" noChangeArrowheads="1"/>
          </p:cNvPicPr>
          <p:nvPr/>
        </p:nvPicPr>
        <p:blipFill>
          <a:blip r:embed="rId3" cstate="print"/>
          <a:srcRect/>
          <a:stretch>
            <a:fillRect/>
          </a:stretch>
        </p:blipFill>
        <p:spPr bwMode="auto">
          <a:xfrm>
            <a:off x="228600" y="228600"/>
            <a:ext cx="6629400" cy="3297238"/>
          </a:xfrm>
          <a:prstGeom prst="rect">
            <a:avLst/>
          </a:prstGeom>
          <a:noFill/>
          <a:ln w="9525">
            <a:noFill/>
            <a:miter lim="800000"/>
            <a:headEnd/>
            <a:tailEnd/>
          </a:ln>
          <a:effectLst/>
        </p:spPr>
      </p:pic>
      <p:sp>
        <p:nvSpPr>
          <p:cNvPr id="113668" name="Text Box 4"/>
          <p:cNvSpPr txBox="1">
            <a:spLocks noChangeArrowheads="1"/>
          </p:cNvSpPr>
          <p:nvPr/>
        </p:nvSpPr>
        <p:spPr bwMode="auto">
          <a:xfrm>
            <a:off x="228600" y="4114800"/>
            <a:ext cx="8915400" cy="1920875"/>
          </a:xfrm>
          <a:prstGeom prst="rect">
            <a:avLst/>
          </a:prstGeom>
          <a:noFill/>
          <a:ln w="9525">
            <a:noFill/>
            <a:miter lim="800000"/>
            <a:headEnd/>
            <a:tailEnd/>
          </a:ln>
          <a:effectLst/>
        </p:spPr>
        <p:txBody>
          <a:bodyPr>
            <a:spAutoFit/>
          </a:bodyPr>
          <a:lstStyle/>
          <a:p>
            <a:pPr>
              <a:spcBef>
                <a:spcPct val="50000"/>
              </a:spcBef>
            </a:pPr>
            <a:r>
              <a:rPr lang="en-US" sz="2000" dirty="0">
                <a:latin typeface="Times New Roman" pitchFamily="18" charset="0"/>
                <a:cs typeface="Times New Roman" pitchFamily="18" charset="0"/>
              </a:rPr>
              <a:t>(B) In </a:t>
            </a:r>
            <a:r>
              <a:rPr lang="en-US" sz="2000" dirty="0" err="1">
                <a:latin typeface="Times New Roman" pitchFamily="18" charset="0"/>
                <a:cs typeface="Times New Roman" pitchFamily="18" charset="0"/>
              </a:rPr>
              <a:t>procaryotes</a:t>
            </a:r>
            <a:r>
              <a:rPr lang="en-US" sz="2000" dirty="0">
                <a:latin typeface="Times New Roman" pitchFamily="18" charset="0"/>
                <a:cs typeface="Times New Roman" pitchFamily="18" charset="0"/>
              </a:rPr>
              <a:t> the production of mRNA molecules is much simpler. The 5' end of an mRNA molecule is produced by the initiation of transcription by RNA polymerase, and the 3' end is produced by the termination of transcription. Since </a:t>
            </a:r>
            <a:r>
              <a:rPr lang="en-US" sz="2000" dirty="0" err="1">
                <a:latin typeface="Times New Roman" pitchFamily="18" charset="0"/>
                <a:cs typeface="Times New Roman" pitchFamily="18" charset="0"/>
              </a:rPr>
              <a:t>procaryotic</a:t>
            </a:r>
            <a:r>
              <a:rPr lang="en-US" sz="2000" dirty="0">
                <a:latin typeface="Times New Roman" pitchFamily="18" charset="0"/>
                <a:cs typeface="Times New Roman" pitchFamily="18" charset="0"/>
              </a:rPr>
              <a:t> cells lack a nucleus, transcription and translation take place in a common compartment. In fact, translation of a bacterial mRNA often begins before its synthesis has been completed.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13_Figure11"/>
          <p:cNvPicPr>
            <a:picLocks noChangeAspect="1" noChangeArrowheads="1"/>
          </p:cNvPicPr>
          <p:nvPr/>
        </p:nvPicPr>
        <p:blipFill>
          <a:blip r:embed="rId2" cstate="print"/>
          <a:srcRect/>
          <a:stretch>
            <a:fillRect/>
          </a:stretch>
        </p:blipFill>
        <p:spPr bwMode="auto">
          <a:xfrm>
            <a:off x="304800" y="2133600"/>
            <a:ext cx="8548687" cy="3621087"/>
          </a:xfrm>
          <a:prstGeom prst="rect">
            <a:avLst/>
          </a:prstGeom>
          <a:noFill/>
        </p:spPr>
      </p:pic>
      <p:sp>
        <p:nvSpPr>
          <p:cNvPr id="5" name="TextBox 4"/>
          <p:cNvSpPr txBox="1"/>
          <p:nvPr/>
        </p:nvSpPr>
        <p:spPr>
          <a:xfrm>
            <a:off x="152400" y="304800"/>
            <a:ext cx="8763000" cy="523220"/>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How does the </a:t>
            </a:r>
            <a:r>
              <a:rPr lang="en-US" sz="2800" b="1" dirty="0" err="1" smtClean="0">
                <a:solidFill>
                  <a:schemeClr val="accent2"/>
                </a:solidFill>
                <a:latin typeface="Times New Roman" pitchFamily="18" charset="0"/>
                <a:cs typeface="Times New Roman" pitchFamily="18" charset="0"/>
              </a:rPr>
              <a:t>spliceosome</a:t>
            </a:r>
            <a:r>
              <a:rPr lang="en-US" sz="2800" b="1" dirty="0" smtClean="0">
                <a:solidFill>
                  <a:schemeClr val="accent2"/>
                </a:solidFill>
                <a:latin typeface="Times New Roman" pitchFamily="18" charset="0"/>
                <a:cs typeface="Times New Roman" pitchFamily="18" charset="0"/>
              </a:rPr>
              <a:t> find the splice sites reliably</a:t>
            </a:r>
            <a:endParaRPr lang="en-US" sz="2800" b="1" dirty="0">
              <a:solidFill>
                <a:schemeClr val="accent2"/>
              </a:solidFill>
              <a:latin typeface="Times New Roman" pitchFamily="18" charset="0"/>
              <a:cs typeface="Times New Roman" pitchFamily="18" charset="0"/>
            </a:endParaRPr>
          </a:p>
        </p:txBody>
      </p:sp>
      <p:sp>
        <p:nvSpPr>
          <p:cNvPr id="6" name="TextBox 5"/>
          <p:cNvSpPr txBox="1"/>
          <p:nvPr/>
        </p:nvSpPr>
        <p:spPr>
          <a:xfrm>
            <a:off x="381000" y="1219200"/>
            <a:ext cx="81534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Errors produced by mistakes in splice-site selection</a:t>
            </a:r>
            <a:endParaRPr lang="en-US" b="1"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13_Figure12"/>
          <p:cNvPicPr>
            <a:picLocks noChangeAspect="1" noChangeArrowheads="1"/>
          </p:cNvPicPr>
          <p:nvPr/>
        </p:nvPicPr>
        <p:blipFill>
          <a:blip r:embed="rId2" cstate="print"/>
          <a:srcRect/>
          <a:stretch>
            <a:fillRect/>
          </a:stretch>
        </p:blipFill>
        <p:spPr bwMode="auto">
          <a:xfrm>
            <a:off x="296863" y="2551113"/>
            <a:ext cx="8548687" cy="1755775"/>
          </a:xfrm>
          <a:prstGeom prst="rect">
            <a:avLst/>
          </a:prstGeom>
          <a:noFill/>
        </p:spPr>
      </p:pic>
      <p:sp>
        <p:nvSpPr>
          <p:cNvPr id="5" name="TextBox 4"/>
          <p:cNvSpPr txBox="1"/>
          <p:nvPr/>
        </p:nvSpPr>
        <p:spPr>
          <a:xfrm>
            <a:off x="0" y="1219200"/>
            <a:ext cx="8915400" cy="830997"/>
          </a:xfrm>
          <a:prstGeom prst="rect">
            <a:avLst/>
          </a:prstGeom>
          <a:noFill/>
        </p:spPr>
        <p:txBody>
          <a:bodyPr wrap="square" rtlCol="0">
            <a:spAutoFit/>
          </a:bodyPr>
          <a:lstStyle/>
          <a:p>
            <a:r>
              <a:rPr lang="en-US" b="1" dirty="0" smtClean="0">
                <a:latin typeface="Times New Roman" pitchFamily="18" charset="0"/>
                <a:cs typeface="Times New Roman" pitchFamily="18" charset="0"/>
              </a:rPr>
              <a:t>SR proteins recruit </a:t>
            </a:r>
            <a:r>
              <a:rPr lang="en-US" b="1" dirty="0" err="1" smtClean="0">
                <a:latin typeface="Times New Roman" pitchFamily="18" charset="0"/>
                <a:cs typeface="Times New Roman" pitchFamily="18" charset="0"/>
              </a:rPr>
              <a:t>spliceosome</a:t>
            </a:r>
            <a:r>
              <a:rPr lang="en-US" b="1" dirty="0" smtClean="0">
                <a:latin typeface="Times New Roman" pitchFamily="18" charset="0"/>
                <a:cs typeface="Times New Roman" pitchFamily="18" charset="0"/>
              </a:rPr>
              <a:t> components to the 5’ end and 3’ splice sites</a:t>
            </a:r>
            <a:endParaRPr lang="en-US" b="1"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13_Figure13"/>
          <p:cNvPicPr>
            <a:picLocks noChangeAspect="1" noChangeArrowheads="1"/>
          </p:cNvPicPr>
          <p:nvPr/>
        </p:nvPicPr>
        <p:blipFill>
          <a:blip r:embed="rId2" cstate="print"/>
          <a:srcRect/>
          <a:stretch>
            <a:fillRect/>
          </a:stretch>
        </p:blipFill>
        <p:spPr bwMode="auto">
          <a:xfrm>
            <a:off x="5562600" y="273050"/>
            <a:ext cx="2998787" cy="6584950"/>
          </a:xfrm>
          <a:prstGeom prst="rect">
            <a:avLst/>
          </a:prstGeom>
          <a:noFill/>
        </p:spPr>
      </p:pic>
      <p:sp>
        <p:nvSpPr>
          <p:cNvPr id="5" name="TextBox 4"/>
          <p:cNvSpPr txBox="1"/>
          <p:nvPr/>
        </p:nvSpPr>
        <p:spPr>
          <a:xfrm>
            <a:off x="228600" y="228601"/>
            <a:ext cx="5181600" cy="1815882"/>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A small group of </a:t>
            </a:r>
            <a:r>
              <a:rPr lang="en-US" sz="2800" b="1" dirty="0" err="1" smtClean="0">
                <a:solidFill>
                  <a:schemeClr val="accent2"/>
                </a:solidFill>
                <a:latin typeface="Times New Roman" pitchFamily="18" charset="0"/>
                <a:cs typeface="Times New Roman" pitchFamily="18" charset="0"/>
              </a:rPr>
              <a:t>introns</a:t>
            </a:r>
            <a:r>
              <a:rPr lang="en-US" sz="2800" b="1" dirty="0" smtClean="0">
                <a:solidFill>
                  <a:schemeClr val="accent2"/>
                </a:solidFill>
                <a:latin typeface="Times New Roman" pitchFamily="18" charset="0"/>
                <a:cs typeface="Times New Roman" pitchFamily="18" charset="0"/>
              </a:rPr>
              <a:t> are spliced by an alternative </a:t>
            </a:r>
            <a:r>
              <a:rPr lang="en-US" sz="2800" b="1" dirty="0" err="1" smtClean="0">
                <a:solidFill>
                  <a:schemeClr val="accent2"/>
                </a:solidFill>
                <a:latin typeface="Times New Roman" pitchFamily="18" charset="0"/>
                <a:cs typeface="Times New Roman" pitchFamily="18" charset="0"/>
              </a:rPr>
              <a:t>spliceosome</a:t>
            </a:r>
            <a:r>
              <a:rPr lang="en-US" sz="2800" b="1" dirty="0" smtClean="0">
                <a:solidFill>
                  <a:schemeClr val="accent2"/>
                </a:solidFill>
                <a:latin typeface="Times New Roman" pitchFamily="18" charset="0"/>
                <a:cs typeface="Times New Roman" pitchFamily="18" charset="0"/>
              </a:rPr>
              <a:t> composed of a different set of </a:t>
            </a:r>
            <a:r>
              <a:rPr lang="en-US" sz="2800" b="1" dirty="0" err="1" smtClean="0">
                <a:solidFill>
                  <a:schemeClr val="accent2"/>
                </a:solidFill>
                <a:latin typeface="Times New Roman" pitchFamily="18" charset="0"/>
                <a:cs typeface="Times New Roman" pitchFamily="18" charset="0"/>
              </a:rPr>
              <a:t>snRNps</a:t>
            </a:r>
            <a:endParaRPr lang="en-US" sz="2800" b="1" dirty="0">
              <a:solidFill>
                <a:schemeClr val="accent2"/>
              </a:solidFill>
              <a:latin typeface="Times New Roman" pitchFamily="18" charset="0"/>
              <a:cs typeface="Times New Roman" pitchFamily="18" charset="0"/>
            </a:endParaRPr>
          </a:p>
        </p:txBody>
      </p:sp>
      <p:pic>
        <p:nvPicPr>
          <p:cNvPr id="6" name="Picture 5" descr="figure 6-34a"/>
          <p:cNvPicPr>
            <a:picLocks noChangeAspect="1" noChangeArrowheads="1"/>
          </p:cNvPicPr>
          <p:nvPr/>
        </p:nvPicPr>
        <p:blipFill>
          <a:blip r:embed="rId3" cstate="print"/>
          <a:srcRect/>
          <a:stretch>
            <a:fillRect/>
          </a:stretch>
        </p:blipFill>
        <p:spPr bwMode="auto">
          <a:xfrm>
            <a:off x="0" y="3048000"/>
            <a:ext cx="5638800" cy="296414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13_Figure14"/>
          <p:cNvPicPr>
            <a:picLocks noChangeAspect="1" noChangeArrowheads="1"/>
          </p:cNvPicPr>
          <p:nvPr/>
        </p:nvPicPr>
        <p:blipFill>
          <a:blip r:embed="rId2" cstate="print"/>
          <a:srcRect/>
          <a:stretch>
            <a:fillRect/>
          </a:stretch>
        </p:blipFill>
        <p:spPr bwMode="auto">
          <a:xfrm>
            <a:off x="0" y="2590800"/>
            <a:ext cx="8548687" cy="3182937"/>
          </a:xfrm>
          <a:prstGeom prst="rect">
            <a:avLst/>
          </a:prstGeom>
          <a:noFill/>
        </p:spPr>
      </p:pic>
      <p:sp>
        <p:nvSpPr>
          <p:cNvPr id="5" name="TextBox 4"/>
          <p:cNvSpPr txBox="1"/>
          <p:nvPr/>
        </p:nvSpPr>
        <p:spPr>
          <a:xfrm>
            <a:off x="152400" y="152400"/>
            <a:ext cx="54864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ALTERNATIVE SPLICING</a:t>
            </a:r>
            <a:endParaRPr 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0" y="685801"/>
            <a:ext cx="91440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Single gene can produce multiple products by alternative splicing</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descr="13_Figure15"/>
          <p:cNvPicPr>
            <a:picLocks noChangeAspect="1" noChangeArrowheads="1"/>
          </p:cNvPicPr>
          <p:nvPr/>
        </p:nvPicPr>
        <p:blipFill>
          <a:blip r:embed="rId2" cstate="print"/>
          <a:srcRect/>
          <a:stretch>
            <a:fillRect/>
          </a:stretch>
        </p:blipFill>
        <p:spPr bwMode="auto">
          <a:xfrm>
            <a:off x="296863" y="1312863"/>
            <a:ext cx="8548687" cy="4230687"/>
          </a:xfrm>
          <a:prstGeom prst="rect">
            <a:avLst/>
          </a:prstGeom>
          <a:noFill/>
        </p:spPr>
      </p:pic>
      <p:sp>
        <p:nvSpPr>
          <p:cNvPr id="5" name="TextBox 4"/>
          <p:cNvSpPr txBox="1"/>
          <p:nvPr/>
        </p:nvSpPr>
        <p:spPr>
          <a:xfrm>
            <a:off x="0" y="228600"/>
            <a:ext cx="6477000" cy="457200"/>
          </a:xfrm>
          <a:prstGeom prst="rect">
            <a:avLst/>
          </a:prstGeom>
          <a:noFill/>
        </p:spPr>
        <p:txBody>
          <a:bodyPr wrap="square" rtlCol="0">
            <a:spAutoFit/>
          </a:bodyPr>
          <a:lstStyle/>
          <a:p>
            <a:r>
              <a:rPr lang="en-US" b="1" dirty="0" smtClean="0">
                <a:latin typeface="Times New Roman" pitchFamily="18" charset="0"/>
                <a:cs typeface="Times New Roman" pitchFamily="18" charset="0"/>
              </a:rPr>
              <a:t>Five ways to splice an RNA</a:t>
            </a:r>
            <a:endParaRPr lang="en-US" b="1"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descr="13_Figure16"/>
          <p:cNvPicPr>
            <a:picLocks noChangeAspect="1" noChangeArrowheads="1"/>
          </p:cNvPicPr>
          <p:nvPr/>
        </p:nvPicPr>
        <p:blipFill>
          <a:blip r:embed="rId2" cstate="print"/>
          <a:srcRect/>
          <a:stretch>
            <a:fillRect/>
          </a:stretch>
        </p:blipFill>
        <p:spPr bwMode="auto">
          <a:xfrm>
            <a:off x="296863" y="1697038"/>
            <a:ext cx="8548687" cy="3462337"/>
          </a:xfrm>
          <a:prstGeom prst="rect">
            <a:avLst/>
          </a:prstGeom>
          <a:noFill/>
        </p:spPr>
      </p:pic>
      <p:sp>
        <p:nvSpPr>
          <p:cNvPr id="5" name="TextBox 4"/>
          <p:cNvSpPr txBox="1"/>
          <p:nvPr/>
        </p:nvSpPr>
        <p:spPr>
          <a:xfrm>
            <a:off x="228600" y="228600"/>
            <a:ext cx="6934200" cy="457200"/>
          </a:xfrm>
          <a:prstGeom prst="rect">
            <a:avLst/>
          </a:prstGeom>
          <a:noFill/>
        </p:spPr>
        <p:txBody>
          <a:bodyPr wrap="square" rtlCol="0">
            <a:spAutoFit/>
          </a:bodyPr>
          <a:lstStyle/>
          <a:p>
            <a:r>
              <a:rPr lang="en-US" b="1" dirty="0" smtClean="0">
                <a:latin typeface="Times New Roman" pitchFamily="18" charset="0"/>
                <a:cs typeface="Times New Roman" pitchFamily="18" charset="0"/>
              </a:rPr>
              <a:t>Alternative splicing of SV40 T-antigen</a:t>
            </a:r>
            <a:endParaRPr lang="en-US" b="1"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descr="13_Figure17"/>
          <p:cNvPicPr>
            <a:picLocks noChangeAspect="1" noChangeArrowheads="1"/>
          </p:cNvPicPr>
          <p:nvPr/>
        </p:nvPicPr>
        <p:blipFill>
          <a:blip r:embed="rId2" cstate="print"/>
          <a:srcRect/>
          <a:stretch>
            <a:fillRect/>
          </a:stretch>
        </p:blipFill>
        <p:spPr bwMode="auto">
          <a:xfrm>
            <a:off x="838200" y="2209800"/>
            <a:ext cx="7090809" cy="4648200"/>
          </a:xfrm>
          <a:prstGeom prst="rect">
            <a:avLst/>
          </a:prstGeom>
          <a:noFill/>
        </p:spPr>
      </p:pic>
      <p:sp>
        <p:nvSpPr>
          <p:cNvPr id="5" name="TextBox 4"/>
          <p:cNvSpPr txBox="1"/>
          <p:nvPr/>
        </p:nvSpPr>
        <p:spPr>
          <a:xfrm>
            <a:off x="0" y="228600"/>
            <a:ext cx="88392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Several mechanisms exist to ensure mutually exclusive splicing</a:t>
            </a:r>
            <a:endParaRPr lang="en-US" sz="2800" b="1" dirty="0">
              <a:solidFill>
                <a:schemeClr val="accent2"/>
              </a:solidFill>
              <a:latin typeface="Times New Roman" pitchFamily="18" charset="0"/>
              <a:cs typeface="Times New Roman" pitchFamily="18" charset="0"/>
            </a:endParaRPr>
          </a:p>
        </p:txBody>
      </p:sp>
      <p:sp>
        <p:nvSpPr>
          <p:cNvPr id="6" name="TextBox 5"/>
          <p:cNvSpPr txBox="1"/>
          <p:nvPr/>
        </p:nvSpPr>
        <p:spPr>
          <a:xfrm>
            <a:off x="533400" y="1600200"/>
            <a:ext cx="4419600" cy="461665"/>
          </a:xfrm>
          <a:prstGeom prst="rect">
            <a:avLst/>
          </a:prstGeom>
          <a:noFill/>
        </p:spPr>
        <p:txBody>
          <a:bodyPr wrap="square" rtlCol="0">
            <a:spAutoFit/>
          </a:bodyPr>
          <a:lstStyle/>
          <a:p>
            <a:r>
              <a:rPr lang="en-US" b="1" dirty="0" err="1" smtClean="0">
                <a:latin typeface="Times New Roman" pitchFamily="18" charset="0"/>
                <a:cs typeface="Times New Roman" pitchFamily="18" charset="0"/>
              </a:rPr>
              <a:t>Steric</a:t>
            </a:r>
            <a:r>
              <a:rPr lang="en-US" b="1" dirty="0" smtClean="0">
                <a:latin typeface="Times New Roman" pitchFamily="18" charset="0"/>
                <a:cs typeface="Times New Roman" pitchFamily="18" charset="0"/>
              </a:rPr>
              <a:t> hindrance</a:t>
            </a:r>
            <a:endParaRPr lang="en-US" b="1"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descr="13_Figure18"/>
          <p:cNvPicPr>
            <a:picLocks noChangeAspect="1" noChangeArrowheads="1"/>
          </p:cNvPicPr>
          <p:nvPr/>
        </p:nvPicPr>
        <p:blipFill>
          <a:blip r:embed="rId2" cstate="print"/>
          <a:srcRect/>
          <a:stretch>
            <a:fillRect/>
          </a:stretch>
        </p:blipFill>
        <p:spPr bwMode="auto">
          <a:xfrm>
            <a:off x="2971800" y="1066800"/>
            <a:ext cx="5170487" cy="5452740"/>
          </a:xfrm>
          <a:prstGeom prst="rect">
            <a:avLst/>
          </a:prstGeom>
          <a:noFill/>
        </p:spPr>
      </p:pic>
      <p:sp>
        <p:nvSpPr>
          <p:cNvPr id="5" name="TextBox 4"/>
          <p:cNvSpPr txBox="1"/>
          <p:nvPr/>
        </p:nvSpPr>
        <p:spPr>
          <a:xfrm>
            <a:off x="0" y="228600"/>
            <a:ext cx="8458200" cy="523220"/>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Combination of major and minor splice sites</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13_Figure19"/>
          <p:cNvPicPr>
            <a:picLocks noChangeAspect="1" noChangeArrowheads="1"/>
          </p:cNvPicPr>
          <p:nvPr/>
        </p:nvPicPr>
        <p:blipFill>
          <a:blip r:embed="rId2" cstate="print"/>
          <a:srcRect/>
          <a:stretch>
            <a:fillRect/>
          </a:stretch>
        </p:blipFill>
        <p:spPr bwMode="auto">
          <a:xfrm>
            <a:off x="457200" y="2122987"/>
            <a:ext cx="7543800" cy="4735013"/>
          </a:xfrm>
          <a:prstGeom prst="rect">
            <a:avLst/>
          </a:prstGeom>
          <a:noFill/>
        </p:spPr>
      </p:pic>
      <p:sp>
        <p:nvSpPr>
          <p:cNvPr id="5" name="TextBox 4"/>
          <p:cNvSpPr txBox="1"/>
          <p:nvPr/>
        </p:nvSpPr>
        <p:spPr>
          <a:xfrm>
            <a:off x="0" y="228600"/>
            <a:ext cx="7315200" cy="523220"/>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Mutually exclusive splicing on a grand scale</a:t>
            </a:r>
            <a:endParaRPr lang="en-US" sz="2800" b="1" dirty="0">
              <a:solidFill>
                <a:schemeClr val="accent2"/>
              </a:solidFill>
              <a:latin typeface="Times New Roman" pitchFamily="18" charset="0"/>
              <a:cs typeface="Times New Roman" pitchFamily="18" charset="0"/>
            </a:endParaRPr>
          </a:p>
        </p:txBody>
      </p:sp>
      <p:sp>
        <p:nvSpPr>
          <p:cNvPr id="6" name="TextBox 5"/>
          <p:cNvSpPr txBox="1"/>
          <p:nvPr/>
        </p:nvSpPr>
        <p:spPr>
          <a:xfrm>
            <a:off x="304800" y="914400"/>
            <a:ext cx="80772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The multiple </a:t>
            </a:r>
            <a:r>
              <a:rPr lang="en-US" b="1" dirty="0" err="1" smtClean="0">
                <a:latin typeface="Times New Roman" pitchFamily="18" charset="0"/>
                <a:cs typeface="Times New Roman" pitchFamily="18" charset="0"/>
              </a:rPr>
              <a:t>exons</a:t>
            </a:r>
            <a:r>
              <a:rPr lang="en-US" b="1" dirty="0" smtClean="0">
                <a:latin typeface="Times New Roman" pitchFamily="18" charset="0"/>
                <a:cs typeface="Times New Roman" pitchFamily="18" charset="0"/>
              </a:rPr>
              <a:t> of the Drosophila </a:t>
            </a:r>
            <a:r>
              <a:rPr lang="en-US" b="1" dirty="0" err="1" smtClean="0">
                <a:latin typeface="Times New Roman" pitchFamily="18" charset="0"/>
                <a:cs typeface="Times New Roman" pitchFamily="18" charset="0"/>
              </a:rPr>
              <a:t>Dscam</a:t>
            </a:r>
            <a:r>
              <a:rPr lang="en-US" b="1" dirty="0" smtClean="0">
                <a:latin typeface="Times New Roman" pitchFamily="18" charset="0"/>
                <a:cs typeface="Times New Roman" pitchFamily="18" charset="0"/>
              </a:rPr>
              <a:t> gene</a:t>
            </a:r>
            <a:endParaRPr lang="en-US" b="1"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descr="13_Figure20"/>
          <p:cNvPicPr>
            <a:picLocks noChangeAspect="1" noChangeArrowheads="1"/>
          </p:cNvPicPr>
          <p:nvPr/>
        </p:nvPicPr>
        <p:blipFill>
          <a:blip r:embed="rId2" cstate="print"/>
          <a:srcRect/>
          <a:stretch>
            <a:fillRect/>
          </a:stretch>
        </p:blipFill>
        <p:spPr bwMode="auto">
          <a:xfrm>
            <a:off x="152400" y="2209800"/>
            <a:ext cx="4876800" cy="2514925"/>
          </a:xfrm>
          <a:prstGeom prst="rect">
            <a:avLst/>
          </a:prstGeom>
          <a:noFill/>
        </p:spPr>
      </p:pic>
      <p:sp>
        <p:nvSpPr>
          <p:cNvPr id="5" name="TextBox 4"/>
          <p:cNvSpPr txBox="1"/>
          <p:nvPr/>
        </p:nvSpPr>
        <p:spPr>
          <a:xfrm>
            <a:off x="228600" y="228600"/>
            <a:ext cx="8534400" cy="523220"/>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Splicing of </a:t>
            </a:r>
            <a:r>
              <a:rPr lang="en-US" sz="2800" b="1" dirty="0" err="1" smtClean="0">
                <a:solidFill>
                  <a:schemeClr val="accent2"/>
                </a:solidFill>
                <a:latin typeface="Times New Roman" pitchFamily="18" charset="0"/>
                <a:cs typeface="Times New Roman" pitchFamily="18" charset="0"/>
              </a:rPr>
              <a:t>Dscam</a:t>
            </a:r>
            <a:r>
              <a:rPr lang="en-US" sz="2800" b="1" dirty="0" smtClean="0">
                <a:solidFill>
                  <a:schemeClr val="accent2"/>
                </a:solidFill>
                <a:latin typeface="Times New Roman" pitchFamily="18" charset="0"/>
                <a:cs typeface="Times New Roman" pitchFamily="18" charset="0"/>
              </a:rPr>
              <a:t> </a:t>
            </a:r>
            <a:r>
              <a:rPr lang="en-US" sz="2800" b="1" dirty="0" err="1" smtClean="0">
                <a:solidFill>
                  <a:schemeClr val="accent2"/>
                </a:solidFill>
                <a:latin typeface="Times New Roman" pitchFamily="18" charset="0"/>
                <a:cs typeface="Times New Roman" pitchFamily="18" charset="0"/>
              </a:rPr>
              <a:t>Exon</a:t>
            </a:r>
            <a:r>
              <a:rPr lang="en-US" sz="2800" b="1" dirty="0" smtClean="0">
                <a:solidFill>
                  <a:schemeClr val="accent2"/>
                </a:solidFill>
                <a:latin typeface="Times New Roman" pitchFamily="18" charset="0"/>
                <a:cs typeface="Times New Roman" pitchFamily="18" charset="0"/>
              </a:rPr>
              <a:t> 6 uses a novel strategy</a:t>
            </a:r>
            <a:endParaRPr lang="en-US" sz="2800" b="1" dirty="0">
              <a:solidFill>
                <a:schemeClr val="accent2"/>
              </a:solidFill>
              <a:latin typeface="Times New Roman" pitchFamily="18" charset="0"/>
              <a:cs typeface="Times New Roman" pitchFamily="18" charset="0"/>
            </a:endParaRPr>
          </a:p>
        </p:txBody>
      </p:sp>
      <p:pic>
        <p:nvPicPr>
          <p:cNvPr id="6" name="Picture 3" descr="13_Figure21"/>
          <p:cNvPicPr>
            <a:picLocks noChangeAspect="1" noChangeArrowheads="1"/>
          </p:cNvPicPr>
          <p:nvPr/>
        </p:nvPicPr>
        <p:blipFill>
          <a:blip r:embed="rId3" cstate="print"/>
          <a:srcRect/>
          <a:stretch>
            <a:fillRect/>
          </a:stretch>
        </p:blipFill>
        <p:spPr bwMode="auto">
          <a:xfrm>
            <a:off x="5348045" y="1676400"/>
            <a:ext cx="3795955" cy="3657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3" name="Picture 3" descr="06022_1"/>
          <p:cNvPicPr>
            <a:picLocks noChangeAspect="1" noChangeArrowheads="1"/>
          </p:cNvPicPr>
          <p:nvPr/>
        </p:nvPicPr>
        <p:blipFill>
          <a:blip r:embed="rId3" cstate="print"/>
          <a:srcRect/>
          <a:stretch>
            <a:fillRect/>
          </a:stretch>
        </p:blipFill>
        <p:spPr bwMode="auto">
          <a:xfrm>
            <a:off x="228600" y="228600"/>
            <a:ext cx="6400800" cy="4719638"/>
          </a:xfrm>
          <a:prstGeom prst="rect">
            <a:avLst/>
          </a:prstGeom>
          <a:noFill/>
          <a:ln w="9525">
            <a:noFill/>
            <a:miter lim="800000"/>
            <a:headEnd/>
            <a:tailEnd/>
          </a:ln>
          <a:effectLst/>
        </p:spPr>
      </p:pic>
      <p:sp>
        <p:nvSpPr>
          <p:cNvPr id="112644" name="Text Box 4"/>
          <p:cNvSpPr txBox="1">
            <a:spLocks noChangeArrowheads="1"/>
          </p:cNvSpPr>
          <p:nvPr/>
        </p:nvSpPr>
        <p:spPr bwMode="auto">
          <a:xfrm>
            <a:off x="0" y="5054600"/>
            <a:ext cx="9144000" cy="1803400"/>
          </a:xfrm>
          <a:prstGeom prst="rect">
            <a:avLst/>
          </a:prstGeom>
          <a:noFill/>
          <a:ln w="9525">
            <a:noFill/>
            <a:miter lim="800000"/>
            <a:headEnd/>
            <a:tailEnd/>
          </a:ln>
          <a:effectLst/>
        </p:spPr>
        <p:txBody>
          <a:bodyPr>
            <a:spAutoFit/>
          </a:bodyPr>
          <a:lstStyle/>
          <a:p>
            <a:r>
              <a:rPr lang="en-US" sz="1600" b="1" dirty="0">
                <a:latin typeface="Times New Roman" pitchFamily="18" charset="0"/>
                <a:cs typeface="Times New Roman" pitchFamily="18" charset="0"/>
              </a:rPr>
              <a:t>A comparison of the structures of </a:t>
            </a:r>
            <a:r>
              <a:rPr lang="en-US" sz="1600" b="1" dirty="0" err="1">
                <a:latin typeface="Times New Roman" pitchFamily="18" charset="0"/>
                <a:cs typeface="Times New Roman" pitchFamily="18" charset="0"/>
              </a:rPr>
              <a:t>procaryotic</a:t>
            </a:r>
            <a:r>
              <a:rPr lang="en-US" sz="1600" b="1" dirty="0">
                <a:latin typeface="Times New Roman" pitchFamily="18" charset="0"/>
                <a:cs typeface="Times New Roman" pitchFamily="18" charset="0"/>
              </a:rPr>
              <a:t> and </a:t>
            </a:r>
            <a:r>
              <a:rPr lang="en-US" sz="1600" b="1" dirty="0" err="1">
                <a:latin typeface="Times New Roman" pitchFamily="18" charset="0"/>
                <a:cs typeface="Times New Roman" pitchFamily="18" charset="0"/>
              </a:rPr>
              <a:t>eucaryotic</a:t>
            </a:r>
            <a:r>
              <a:rPr lang="en-US" sz="1600" b="1" dirty="0">
                <a:latin typeface="Times New Roman" pitchFamily="18" charset="0"/>
                <a:cs typeface="Times New Roman" pitchFamily="18" charset="0"/>
              </a:rPr>
              <a:t> mRNA molecules.</a:t>
            </a:r>
            <a:r>
              <a:rPr lang="en-US" sz="1600" dirty="0">
                <a:latin typeface="Times New Roman" pitchFamily="18" charset="0"/>
                <a:cs typeface="Times New Roman" pitchFamily="18" charset="0"/>
              </a:rPr>
              <a:t> (A) The 5' and 3' ends of a bacterial mRNA are the unmodified ends of the chain synthesized by the RNA polymerase, which initiates and terminates transcription at those points, respectively. The corresponding ends of a </a:t>
            </a:r>
            <a:r>
              <a:rPr lang="en-US" sz="1600" dirty="0" err="1">
                <a:latin typeface="Times New Roman" pitchFamily="18" charset="0"/>
                <a:cs typeface="Times New Roman" pitchFamily="18" charset="0"/>
              </a:rPr>
              <a:t>eucaryotic</a:t>
            </a:r>
            <a:r>
              <a:rPr lang="en-US" sz="1600" dirty="0">
                <a:latin typeface="Times New Roman" pitchFamily="18" charset="0"/>
                <a:cs typeface="Times New Roman" pitchFamily="18" charset="0"/>
              </a:rPr>
              <a:t> mRNA are formed by adding a 5' cap and by cleavage of the pre-mRNA transcript and the addition of a poly-A tail, respectively. The figure also illustrates another difference between the </a:t>
            </a:r>
            <a:r>
              <a:rPr lang="en-US" sz="1600" dirty="0" err="1">
                <a:latin typeface="Times New Roman" pitchFamily="18" charset="0"/>
                <a:cs typeface="Times New Roman" pitchFamily="18" charset="0"/>
              </a:rPr>
              <a:t>procaryotic</a:t>
            </a:r>
            <a:r>
              <a:rPr lang="en-US" sz="1600" dirty="0">
                <a:latin typeface="Times New Roman" pitchFamily="18" charset="0"/>
                <a:cs typeface="Times New Roman" pitchFamily="18" charset="0"/>
              </a:rPr>
              <a:t> and </a:t>
            </a:r>
            <a:r>
              <a:rPr lang="en-US" sz="1600" dirty="0" err="1">
                <a:latin typeface="Times New Roman" pitchFamily="18" charset="0"/>
                <a:cs typeface="Times New Roman" pitchFamily="18" charset="0"/>
              </a:rPr>
              <a:t>eucaryotic</a:t>
            </a:r>
            <a:r>
              <a:rPr lang="en-US" sz="1600" dirty="0">
                <a:latin typeface="Times New Roman" pitchFamily="18" charset="0"/>
                <a:cs typeface="Times New Roman" pitchFamily="18" charset="0"/>
              </a:rPr>
              <a:t> mRNAs: bacterial mRNAs can contain the instructions for several different proteins, whereas </a:t>
            </a:r>
            <a:r>
              <a:rPr lang="en-US" sz="1600" dirty="0" err="1">
                <a:latin typeface="Times New Roman" pitchFamily="18" charset="0"/>
                <a:cs typeface="Times New Roman" pitchFamily="18" charset="0"/>
              </a:rPr>
              <a:t>eucaryotic</a:t>
            </a:r>
            <a:r>
              <a:rPr lang="en-US" sz="1600" dirty="0">
                <a:latin typeface="Times New Roman" pitchFamily="18" charset="0"/>
                <a:cs typeface="Times New Roman" pitchFamily="18" charset="0"/>
              </a:rPr>
              <a:t> mRNAs nearly always contain the information for only a single protein.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descr="13_Figure22"/>
          <p:cNvPicPr>
            <a:picLocks noChangeAspect="1" noChangeArrowheads="1"/>
          </p:cNvPicPr>
          <p:nvPr/>
        </p:nvPicPr>
        <p:blipFill>
          <a:blip r:embed="rId2" cstate="print"/>
          <a:srcRect/>
          <a:stretch>
            <a:fillRect/>
          </a:stretch>
        </p:blipFill>
        <p:spPr bwMode="auto">
          <a:xfrm>
            <a:off x="1981200" y="838200"/>
            <a:ext cx="6019800" cy="5916166"/>
          </a:xfrm>
          <a:prstGeom prst="rect">
            <a:avLst/>
          </a:prstGeom>
          <a:noFill/>
        </p:spPr>
      </p:pic>
      <p:sp>
        <p:nvSpPr>
          <p:cNvPr id="5" name="TextBox 4"/>
          <p:cNvSpPr txBox="1"/>
          <p:nvPr/>
        </p:nvSpPr>
        <p:spPr>
          <a:xfrm>
            <a:off x="152400" y="0"/>
            <a:ext cx="86868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Alternative splicing is regulated by activators and repressors</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descr="13_Figure23"/>
          <p:cNvPicPr>
            <a:picLocks noChangeAspect="1" noChangeArrowheads="1"/>
          </p:cNvPicPr>
          <p:nvPr/>
        </p:nvPicPr>
        <p:blipFill>
          <a:blip r:embed="rId2" cstate="print"/>
          <a:srcRect/>
          <a:stretch>
            <a:fillRect/>
          </a:stretch>
        </p:blipFill>
        <p:spPr bwMode="auto">
          <a:xfrm>
            <a:off x="296863" y="1590675"/>
            <a:ext cx="8548687" cy="3676650"/>
          </a:xfrm>
          <a:prstGeom prst="rect">
            <a:avLst/>
          </a:prstGeom>
          <a:noFill/>
        </p:spPr>
      </p:pic>
      <p:sp>
        <p:nvSpPr>
          <p:cNvPr id="5" name="TextBox 4"/>
          <p:cNvSpPr txBox="1"/>
          <p:nvPr/>
        </p:nvSpPr>
        <p:spPr>
          <a:xfrm>
            <a:off x="1219200" y="457200"/>
            <a:ext cx="44958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Inhibition of splicing by </a:t>
            </a:r>
            <a:r>
              <a:rPr lang="en-US" b="1" dirty="0" err="1" smtClean="0">
                <a:latin typeface="Times New Roman" pitchFamily="18" charset="0"/>
                <a:cs typeface="Times New Roman" pitchFamily="18" charset="0"/>
              </a:rPr>
              <a:t>hnRNPI</a:t>
            </a:r>
            <a:endParaRPr lang="en-US" b="1"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descr="13_Figure24"/>
          <p:cNvPicPr>
            <a:picLocks noChangeAspect="1" noChangeArrowheads="1"/>
          </p:cNvPicPr>
          <p:nvPr/>
        </p:nvPicPr>
        <p:blipFill>
          <a:blip r:embed="rId2" cstate="print"/>
          <a:srcRect/>
          <a:stretch>
            <a:fillRect/>
          </a:stretch>
        </p:blipFill>
        <p:spPr bwMode="auto">
          <a:xfrm>
            <a:off x="228600" y="2362200"/>
            <a:ext cx="8548687" cy="4005263"/>
          </a:xfrm>
          <a:prstGeom prst="rect">
            <a:avLst/>
          </a:prstGeom>
          <a:noFill/>
        </p:spPr>
      </p:pic>
      <p:sp>
        <p:nvSpPr>
          <p:cNvPr id="5" name="TextBox 4"/>
          <p:cNvSpPr txBox="1"/>
          <p:nvPr/>
        </p:nvSpPr>
        <p:spPr>
          <a:xfrm>
            <a:off x="152400" y="228600"/>
            <a:ext cx="86106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Regulation of alternative splicing determines the sex of flies</a:t>
            </a:r>
            <a:endParaRPr lang="en-US" sz="2800" b="1" dirty="0">
              <a:solidFill>
                <a:schemeClr val="accent2"/>
              </a:solidFill>
              <a:latin typeface="Times New Roman" pitchFamily="18" charset="0"/>
              <a:cs typeface="Times New Roman" pitchFamily="18" charset="0"/>
            </a:endParaRPr>
          </a:p>
        </p:txBody>
      </p:sp>
      <p:sp>
        <p:nvSpPr>
          <p:cNvPr id="6" name="TextBox 5"/>
          <p:cNvSpPr txBox="1"/>
          <p:nvPr/>
        </p:nvSpPr>
        <p:spPr>
          <a:xfrm>
            <a:off x="228600" y="1524000"/>
            <a:ext cx="86106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Early transcriptional regulation of </a:t>
            </a:r>
            <a:r>
              <a:rPr lang="en-US" b="1" dirty="0" err="1" smtClean="0">
                <a:latin typeface="Times New Roman" pitchFamily="18" charset="0"/>
                <a:cs typeface="Times New Roman" pitchFamily="18" charset="0"/>
              </a:rPr>
              <a:t>SxI</a:t>
            </a:r>
            <a:r>
              <a:rPr lang="en-US" b="1" dirty="0" smtClean="0">
                <a:latin typeface="Times New Roman" pitchFamily="18" charset="0"/>
                <a:cs typeface="Times New Roman" pitchFamily="18" charset="0"/>
              </a:rPr>
              <a:t> protein</a:t>
            </a:r>
            <a:endParaRPr lang="en-US" b="1"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descr="13_Figure25"/>
          <p:cNvPicPr>
            <a:picLocks noChangeAspect="1" noChangeArrowheads="1"/>
          </p:cNvPicPr>
          <p:nvPr/>
        </p:nvPicPr>
        <p:blipFill>
          <a:blip r:embed="rId2" cstate="print"/>
          <a:srcRect/>
          <a:stretch>
            <a:fillRect/>
          </a:stretch>
        </p:blipFill>
        <p:spPr bwMode="auto">
          <a:xfrm>
            <a:off x="3200400" y="457199"/>
            <a:ext cx="4800600" cy="6113875"/>
          </a:xfrm>
          <a:prstGeom prst="rect">
            <a:avLst/>
          </a:prstGeom>
          <a:noFill/>
        </p:spPr>
      </p:pic>
      <p:sp>
        <p:nvSpPr>
          <p:cNvPr id="5" name="TextBox 4"/>
          <p:cNvSpPr txBox="1"/>
          <p:nvPr/>
        </p:nvSpPr>
        <p:spPr>
          <a:xfrm>
            <a:off x="0" y="0"/>
            <a:ext cx="88392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A cascade of alternative splicing events determines the sex of a fly</a:t>
            </a:r>
            <a:endParaRPr lang="en-US" b="1"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descr="13_Figure26"/>
          <p:cNvPicPr>
            <a:picLocks noChangeAspect="1" noChangeArrowheads="1"/>
          </p:cNvPicPr>
          <p:nvPr/>
        </p:nvPicPr>
        <p:blipFill>
          <a:blip r:embed="rId2" cstate="print"/>
          <a:srcRect/>
          <a:stretch>
            <a:fillRect/>
          </a:stretch>
        </p:blipFill>
        <p:spPr bwMode="auto">
          <a:xfrm>
            <a:off x="4572000" y="1219200"/>
            <a:ext cx="3657600" cy="5449614"/>
          </a:xfrm>
          <a:prstGeom prst="rect">
            <a:avLst/>
          </a:prstGeom>
          <a:noFill/>
        </p:spPr>
      </p:pic>
      <p:sp>
        <p:nvSpPr>
          <p:cNvPr id="5" name="TextBox 4"/>
          <p:cNvSpPr txBox="1"/>
          <p:nvPr/>
        </p:nvSpPr>
        <p:spPr>
          <a:xfrm>
            <a:off x="0" y="0"/>
            <a:ext cx="42672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EXON SHUFFLING</a:t>
            </a:r>
            <a:endParaRPr 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0" y="533400"/>
            <a:ext cx="8915400" cy="954107"/>
          </a:xfrm>
          <a:prstGeom prst="rect">
            <a:avLst/>
          </a:prstGeom>
          <a:noFill/>
        </p:spPr>
        <p:txBody>
          <a:bodyPr wrap="square" rtlCol="0">
            <a:spAutoFit/>
          </a:bodyPr>
          <a:lstStyle/>
          <a:p>
            <a:r>
              <a:rPr lang="en-US" sz="2800" b="1" dirty="0" err="1" smtClean="0">
                <a:solidFill>
                  <a:schemeClr val="accent2"/>
                </a:solidFill>
                <a:latin typeface="Times New Roman" pitchFamily="18" charset="0"/>
                <a:cs typeface="Times New Roman" pitchFamily="18" charset="0"/>
              </a:rPr>
              <a:t>Exons</a:t>
            </a:r>
            <a:r>
              <a:rPr lang="en-US" sz="2800" b="1" dirty="0" smtClean="0">
                <a:solidFill>
                  <a:schemeClr val="accent2"/>
                </a:solidFill>
                <a:latin typeface="Times New Roman" pitchFamily="18" charset="0"/>
                <a:cs typeface="Times New Roman" pitchFamily="18" charset="0"/>
              </a:rPr>
              <a:t> are shuffled by recombination to produce genes encoding new proteins</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descr="13_Figure27"/>
          <p:cNvPicPr>
            <a:picLocks noChangeAspect="1" noChangeArrowheads="1"/>
          </p:cNvPicPr>
          <p:nvPr/>
        </p:nvPicPr>
        <p:blipFill>
          <a:blip r:embed="rId2" cstate="print"/>
          <a:srcRect/>
          <a:stretch>
            <a:fillRect/>
          </a:stretch>
        </p:blipFill>
        <p:spPr bwMode="auto">
          <a:xfrm>
            <a:off x="296863" y="1654175"/>
            <a:ext cx="8548687" cy="3548063"/>
          </a:xfrm>
          <a:prstGeom prst="rect">
            <a:avLst/>
          </a:prstGeom>
          <a:noFill/>
        </p:spPr>
      </p:pic>
      <p:sp>
        <p:nvSpPr>
          <p:cNvPr id="5" name="TextBox 4"/>
          <p:cNvSpPr txBox="1"/>
          <p:nvPr/>
        </p:nvSpPr>
        <p:spPr>
          <a:xfrm>
            <a:off x="228600" y="381000"/>
            <a:ext cx="8610600" cy="461665"/>
          </a:xfrm>
          <a:prstGeom prst="rect">
            <a:avLst/>
          </a:prstGeom>
          <a:noFill/>
        </p:spPr>
        <p:txBody>
          <a:bodyPr wrap="square" rtlCol="0">
            <a:spAutoFit/>
          </a:bodyPr>
          <a:lstStyle/>
          <a:p>
            <a:r>
              <a:rPr lang="en-US" b="1" dirty="0" smtClean="0">
                <a:latin typeface="Times New Roman" pitchFamily="18" charset="0"/>
                <a:cs typeface="Times New Roman" pitchFamily="18" charset="0"/>
              </a:rPr>
              <a:t>Genes made up parts of other genes</a:t>
            </a:r>
            <a:endParaRPr lang="en-US" b="1"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descr="13_Figure28"/>
          <p:cNvPicPr>
            <a:picLocks noChangeAspect="1" noChangeArrowheads="1"/>
          </p:cNvPicPr>
          <p:nvPr/>
        </p:nvPicPr>
        <p:blipFill>
          <a:blip r:embed="rId2" cstate="print"/>
          <a:srcRect/>
          <a:stretch>
            <a:fillRect/>
          </a:stretch>
        </p:blipFill>
        <p:spPr bwMode="auto">
          <a:xfrm>
            <a:off x="296863" y="1452563"/>
            <a:ext cx="8548687" cy="3951287"/>
          </a:xfrm>
          <a:prstGeom prst="rect">
            <a:avLst/>
          </a:prstGeom>
          <a:noFill/>
        </p:spPr>
      </p:pic>
      <p:sp>
        <p:nvSpPr>
          <p:cNvPr id="5" name="TextBox 4"/>
          <p:cNvSpPr txBox="1"/>
          <p:nvPr/>
        </p:nvSpPr>
        <p:spPr>
          <a:xfrm>
            <a:off x="228600" y="381000"/>
            <a:ext cx="8686800" cy="830997"/>
          </a:xfrm>
          <a:prstGeom prst="rect">
            <a:avLst/>
          </a:prstGeom>
          <a:noFill/>
        </p:spPr>
        <p:txBody>
          <a:bodyPr wrap="square" rtlCol="0">
            <a:spAutoFit/>
          </a:bodyPr>
          <a:lstStyle/>
          <a:p>
            <a:r>
              <a:rPr lang="en-US" b="1" dirty="0" smtClean="0">
                <a:latin typeface="Times New Roman" pitchFamily="18" charset="0"/>
                <a:cs typeface="Times New Roman" pitchFamily="18" charset="0"/>
              </a:rPr>
              <a:t>Proposed routs whereby different related proteins might have evolved by gain and loss of specific domains</a:t>
            </a:r>
            <a:endParaRPr lang="en-US" b="1"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descr="13_Figure29"/>
          <p:cNvPicPr>
            <a:picLocks noChangeAspect="1" noChangeArrowheads="1"/>
          </p:cNvPicPr>
          <p:nvPr/>
        </p:nvPicPr>
        <p:blipFill>
          <a:blip r:embed="rId2" cstate="print"/>
          <a:srcRect/>
          <a:stretch>
            <a:fillRect/>
          </a:stretch>
        </p:blipFill>
        <p:spPr bwMode="auto">
          <a:xfrm>
            <a:off x="304800" y="1905000"/>
            <a:ext cx="8548687" cy="4310063"/>
          </a:xfrm>
          <a:prstGeom prst="rect">
            <a:avLst/>
          </a:prstGeom>
          <a:noFill/>
        </p:spPr>
      </p:pic>
      <p:sp>
        <p:nvSpPr>
          <p:cNvPr id="5" name="TextBox 4"/>
          <p:cNvSpPr txBox="1"/>
          <p:nvPr/>
        </p:nvSpPr>
        <p:spPr>
          <a:xfrm>
            <a:off x="0" y="0"/>
            <a:ext cx="48006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RNA EDITING</a:t>
            </a:r>
            <a:endParaRPr 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0" y="685800"/>
            <a:ext cx="86868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RNA editing is another way of altering the sequence of an mRNA</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descr="13_Figure30"/>
          <p:cNvPicPr>
            <a:picLocks noChangeAspect="1" noChangeArrowheads="1"/>
          </p:cNvPicPr>
          <p:nvPr/>
        </p:nvPicPr>
        <p:blipFill>
          <a:blip r:embed="rId2" cstate="print"/>
          <a:srcRect/>
          <a:stretch>
            <a:fillRect/>
          </a:stretch>
        </p:blipFill>
        <p:spPr bwMode="auto">
          <a:xfrm>
            <a:off x="1371600" y="1143000"/>
            <a:ext cx="6581775" cy="5493175"/>
          </a:xfrm>
          <a:prstGeom prst="rect">
            <a:avLst/>
          </a:prstGeom>
          <a:noFill/>
        </p:spPr>
      </p:pic>
      <p:sp>
        <p:nvSpPr>
          <p:cNvPr id="5" name="TextBox 4"/>
          <p:cNvSpPr txBox="1"/>
          <p:nvPr/>
        </p:nvSpPr>
        <p:spPr>
          <a:xfrm>
            <a:off x="0" y="228600"/>
            <a:ext cx="8534400" cy="461665"/>
          </a:xfrm>
          <a:prstGeom prst="rect">
            <a:avLst/>
          </a:prstGeom>
          <a:noFill/>
        </p:spPr>
        <p:txBody>
          <a:bodyPr wrap="square" rtlCol="0">
            <a:spAutoFit/>
          </a:bodyPr>
          <a:lstStyle/>
          <a:p>
            <a:r>
              <a:rPr lang="en-US" dirty="0" smtClean="0"/>
              <a:t>The </a:t>
            </a:r>
            <a:r>
              <a:rPr lang="en-US" dirty="0" err="1" smtClean="0"/>
              <a:t>deamination</a:t>
            </a:r>
            <a:r>
              <a:rPr lang="en-US" dirty="0" smtClean="0"/>
              <a:t> of C and A to produce U and </a:t>
            </a:r>
            <a:r>
              <a:rPr lang="en-US" dirty="0" err="1" smtClean="0"/>
              <a:t>Inosine</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descr="13_Figure31"/>
          <p:cNvPicPr>
            <a:picLocks noChangeAspect="1" noChangeArrowheads="1"/>
          </p:cNvPicPr>
          <p:nvPr/>
        </p:nvPicPr>
        <p:blipFill>
          <a:blip r:embed="rId2" cstate="print"/>
          <a:srcRect/>
          <a:stretch>
            <a:fillRect/>
          </a:stretch>
        </p:blipFill>
        <p:spPr bwMode="auto">
          <a:xfrm>
            <a:off x="914400" y="1075935"/>
            <a:ext cx="7507287" cy="5782065"/>
          </a:xfrm>
          <a:prstGeom prst="rect">
            <a:avLst/>
          </a:prstGeom>
          <a:noFill/>
        </p:spPr>
      </p:pic>
      <p:sp>
        <p:nvSpPr>
          <p:cNvPr id="5" name="TextBox 4"/>
          <p:cNvSpPr txBox="1"/>
          <p:nvPr/>
        </p:nvSpPr>
        <p:spPr>
          <a:xfrm>
            <a:off x="0" y="0"/>
            <a:ext cx="89154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Guide RNA direct insertion and deletion of </a:t>
            </a:r>
            <a:r>
              <a:rPr lang="en-US" sz="2800" b="1" dirty="0" err="1" smtClean="0">
                <a:solidFill>
                  <a:schemeClr val="accent2"/>
                </a:solidFill>
                <a:latin typeface="Times New Roman" pitchFamily="18" charset="0"/>
                <a:cs typeface="Times New Roman" pitchFamily="18" charset="0"/>
              </a:rPr>
              <a:t>Uridines</a:t>
            </a:r>
            <a:r>
              <a:rPr lang="en-US" sz="2800" b="1" dirty="0" smtClean="0">
                <a:solidFill>
                  <a:schemeClr val="accent2"/>
                </a:solidFill>
                <a:latin typeface="Times New Roman" pitchFamily="18" charset="0"/>
                <a:cs typeface="Times New Roman" pitchFamily="18" charset="0"/>
              </a:rPr>
              <a:t> found in the mitochondria of Trypanosomes </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13_Figure01"/>
          <p:cNvPicPr>
            <a:picLocks noChangeAspect="1" noChangeArrowheads="1"/>
          </p:cNvPicPr>
          <p:nvPr/>
        </p:nvPicPr>
        <p:blipFill>
          <a:blip r:embed="rId2" cstate="print"/>
          <a:srcRect/>
          <a:stretch>
            <a:fillRect/>
          </a:stretch>
        </p:blipFill>
        <p:spPr bwMode="auto">
          <a:xfrm>
            <a:off x="296863" y="1309688"/>
            <a:ext cx="8548687" cy="4237037"/>
          </a:xfrm>
          <a:prstGeom prst="rect">
            <a:avLst/>
          </a:prstGeom>
          <a:noFill/>
        </p:spPr>
      </p:pic>
      <p:sp>
        <p:nvSpPr>
          <p:cNvPr id="5" name="TextBox 4"/>
          <p:cNvSpPr txBox="1"/>
          <p:nvPr/>
        </p:nvSpPr>
        <p:spPr>
          <a:xfrm>
            <a:off x="304800" y="228601"/>
            <a:ext cx="25908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RNA Splicing</a:t>
            </a:r>
            <a:endParaRPr lang="en-US" sz="3200" b="1" dirty="0">
              <a:solidFill>
                <a:srgbClr val="FF0000"/>
              </a:solidFill>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3" descr="13_Figure32"/>
          <p:cNvPicPr>
            <a:picLocks noChangeAspect="1" noChangeArrowheads="1"/>
          </p:cNvPicPr>
          <p:nvPr/>
        </p:nvPicPr>
        <p:blipFill>
          <a:blip r:embed="rId2" cstate="print"/>
          <a:srcRect/>
          <a:stretch>
            <a:fillRect/>
          </a:stretch>
        </p:blipFill>
        <p:spPr bwMode="auto">
          <a:xfrm>
            <a:off x="1676400" y="1055704"/>
            <a:ext cx="6248400" cy="5802296"/>
          </a:xfrm>
          <a:prstGeom prst="rect">
            <a:avLst/>
          </a:prstGeom>
          <a:noFill/>
        </p:spPr>
      </p:pic>
      <p:sp>
        <p:nvSpPr>
          <p:cNvPr id="5" name="TextBox 4"/>
          <p:cNvSpPr txBox="1"/>
          <p:nvPr/>
        </p:nvSpPr>
        <p:spPr>
          <a:xfrm>
            <a:off x="0" y="0"/>
            <a:ext cx="89916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Once processed, mRNA is packaged and exported from the nucleus into the </a:t>
            </a:r>
            <a:r>
              <a:rPr lang="en-US" sz="2800" b="1" dirty="0" err="1" smtClean="0">
                <a:solidFill>
                  <a:schemeClr val="accent2"/>
                </a:solidFill>
                <a:latin typeface="Times New Roman" pitchFamily="18" charset="0"/>
                <a:cs typeface="Times New Roman" pitchFamily="18" charset="0"/>
              </a:rPr>
              <a:t>cytoplasma</a:t>
            </a:r>
            <a:r>
              <a:rPr lang="en-US" sz="2800" b="1" dirty="0" smtClean="0">
                <a:solidFill>
                  <a:schemeClr val="accent2"/>
                </a:solidFill>
                <a:latin typeface="Times New Roman" pitchFamily="18" charset="0"/>
                <a:cs typeface="Times New Roman" pitchFamily="18" charset="0"/>
              </a:rPr>
              <a:t> for translation</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Text Box 3"/>
          <p:cNvSpPr txBox="1">
            <a:spLocks noChangeArrowheads="1"/>
          </p:cNvSpPr>
          <p:nvPr/>
        </p:nvSpPr>
        <p:spPr bwMode="auto">
          <a:xfrm>
            <a:off x="0" y="4419600"/>
            <a:ext cx="9144000" cy="2047875"/>
          </a:xfrm>
          <a:prstGeom prst="rect">
            <a:avLst/>
          </a:prstGeom>
          <a:noFill/>
          <a:ln w="9525">
            <a:noFill/>
            <a:miter lim="800000"/>
            <a:headEnd/>
            <a:tailEnd/>
          </a:ln>
          <a:effectLst/>
        </p:spPr>
        <p:txBody>
          <a:bodyPr>
            <a:spAutoFit/>
          </a:bodyPr>
          <a:lstStyle/>
          <a:p>
            <a:r>
              <a:rPr lang="en-US" sz="1600" b="1" dirty="0">
                <a:latin typeface="Times New Roman" pitchFamily="18" charset="0"/>
                <a:cs typeface="Times New Roman" pitchFamily="18" charset="0"/>
              </a:rPr>
              <a:t>Schematic illustration of an “export- ready” mRNA molecule and its transport through the nuclear pore.</a:t>
            </a:r>
            <a:r>
              <a:rPr lang="en-US" sz="1600" dirty="0">
                <a:latin typeface="Times New Roman" pitchFamily="18" charset="0"/>
                <a:cs typeface="Times New Roman" pitchFamily="18" charset="0"/>
              </a:rPr>
              <a:t> As indicated, some proteins travel with the mRNA as it moves through the pore, whereas others remain in the nucleus. Once in the cytoplasm, the mRNA continues to shed previously bound proteins and acquire new ones; these substitutions affect the subsequent translation of the message. Because some are transported with the RNA, the proteins that become bound to an mRNA in the nucleus can influence its subsequent stability and translation in the </a:t>
            </a:r>
            <a:r>
              <a:rPr lang="en-US" sz="1600" dirty="0" err="1">
                <a:latin typeface="Times New Roman" pitchFamily="18" charset="0"/>
                <a:cs typeface="Times New Roman" pitchFamily="18" charset="0"/>
              </a:rPr>
              <a:t>cytosol</a:t>
            </a:r>
            <a:r>
              <a:rPr lang="en-US" sz="1600" dirty="0">
                <a:latin typeface="Times New Roman" pitchFamily="18" charset="0"/>
                <a:cs typeface="Times New Roman" pitchFamily="18" charset="0"/>
              </a:rPr>
              <a:t>. RNA export factors, shown in the nucleus, play an active role in transporting the mRNA to the </a:t>
            </a:r>
            <a:r>
              <a:rPr lang="en-US" sz="1600" dirty="0" err="1">
                <a:latin typeface="Times New Roman" pitchFamily="18" charset="0"/>
                <a:cs typeface="Times New Roman" pitchFamily="18" charset="0"/>
              </a:rPr>
              <a:t>cytosol</a:t>
            </a:r>
            <a:r>
              <a:rPr lang="en-US" sz="1600" dirty="0">
                <a:latin typeface="Times New Roman" pitchFamily="18" charset="0"/>
                <a:cs typeface="Times New Roman" pitchFamily="18" charset="0"/>
              </a:rPr>
              <a:t> (see Figure 12–16). Some are deposited at </a:t>
            </a:r>
            <a:r>
              <a:rPr lang="en-US" sz="1600" dirty="0" err="1">
                <a:latin typeface="Times New Roman" pitchFamily="18" charset="0"/>
                <a:cs typeface="Times New Roman" pitchFamily="18" charset="0"/>
              </a:rPr>
              <a:t>exon-exon</a:t>
            </a:r>
            <a:r>
              <a:rPr lang="en-US" sz="1600" dirty="0">
                <a:latin typeface="Times New Roman" pitchFamily="18" charset="0"/>
                <a:cs typeface="Times New Roman" pitchFamily="18" charset="0"/>
              </a:rPr>
              <a:t> boundaries as splicing is completed, thus signifying those regions of the RNA that have been properly spliced. </a:t>
            </a:r>
          </a:p>
        </p:txBody>
      </p:sp>
      <p:pic>
        <p:nvPicPr>
          <p:cNvPr id="352260" name="Picture 4" descr="figure 6-40"/>
          <p:cNvPicPr>
            <a:picLocks noChangeAspect="1" noChangeArrowheads="1"/>
          </p:cNvPicPr>
          <p:nvPr/>
        </p:nvPicPr>
        <p:blipFill>
          <a:blip r:embed="rId3" cstate="print"/>
          <a:srcRect/>
          <a:stretch>
            <a:fillRect/>
          </a:stretch>
        </p:blipFill>
        <p:spPr bwMode="auto">
          <a:xfrm>
            <a:off x="0" y="609600"/>
            <a:ext cx="8534400" cy="27559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13_Figure02"/>
          <p:cNvPicPr>
            <a:picLocks noChangeAspect="1" noChangeArrowheads="1"/>
          </p:cNvPicPr>
          <p:nvPr/>
        </p:nvPicPr>
        <p:blipFill>
          <a:blip r:embed="rId2" cstate="print"/>
          <a:srcRect/>
          <a:stretch>
            <a:fillRect/>
          </a:stretch>
        </p:blipFill>
        <p:spPr bwMode="auto">
          <a:xfrm>
            <a:off x="838200" y="762000"/>
            <a:ext cx="7446685" cy="5715000"/>
          </a:xfrm>
          <a:prstGeom prst="rect">
            <a:avLst/>
          </a:prstGeom>
          <a:noFill/>
        </p:spPr>
      </p:pic>
      <p:sp>
        <p:nvSpPr>
          <p:cNvPr id="5" name="TextBox 4"/>
          <p:cNvSpPr txBox="1"/>
          <p:nvPr/>
        </p:nvSpPr>
        <p:spPr>
          <a:xfrm>
            <a:off x="838200" y="152400"/>
            <a:ext cx="7924800" cy="457200"/>
          </a:xfrm>
          <a:prstGeom prst="rect">
            <a:avLst/>
          </a:prstGeom>
          <a:noFill/>
        </p:spPr>
        <p:txBody>
          <a:bodyPr wrap="square" rtlCol="0">
            <a:spAutoFit/>
          </a:bodyPr>
          <a:lstStyle/>
          <a:p>
            <a:r>
              <a:rPr lang="en-US" b="1" dirty="0" smtClean="0">
                <a:latin typeface="Times New Roman" pitchFamily="18" charset="0"/>
                <a:cs typeface="Times New Roman" pitchFamily="18" charset="0"/>
              </a:rPr>
              <a:t>Number of </a:t>
            </a:r>
            <a:r>
              <a:rPr lang="en-US" b="1" dirty="0" err="1" smtClean="0">
                <a:latin typeface="Times New Roman" pitchFamily="18" charset="0"/>
                <a:cs typeface="Times New Roman" pitchFamily="18" charset="0"/>
              </a:rPr>
              <a:t>introns</a:t>
            </a:r>
            <a:r>
              <a:rPr lang="en-US" b="1" dirty="0" smtClean="0">
                <a:latin typeface="Times New Roman" pitchFamily="18" charset="0"/>
                <a:cs typeface="Times New Roman" pitchFamily="18" charset="0"/>
              </a:rPr>
              <a:t> per gene in various eukaryotic species</a:t>
            </a:r>
            <a:endParaRPr lang="en-US"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13_Figure03"/>
          <p:cNvPicPr>
            <a:picLocks noChangeAspect="1" noChangeArrowheads="1"/>
          </p:cNvPicPr>
          <p:nvPr/>
        </p:nvPicPr>
        <p:blipFill>
          <a:blip r:embed="rId2" cstate="print"/>
          <a:srcRect/>
          <a:stretch>
            <a:fillRect/>
          </a:stretch>
        </p:blipFill>
        <p:spPr bwMode="auto">
          <a:xfrm>
            <a:off x="228600" y="2743200"/>
            <a:ext cx="8548687" cy="1743075"/>
          </a:xfrm>
          <a:prstGeom prst="rect">
            <a:avLst/>
          </a:prstGeom>
          <a:noFill/>
        </p:spPr>
      </p:pic>
      <p:sp>
        <p:nvSpPr>
          <p:cNvPr id="5" name="TextBox 4"/>
          <p:cNvSpPr txBox="1"/>
          <p:nvPr/>
        </p:nvSpPr>
        <p:spPr>
          <a:xfrm>
            <a:off x="228600" y="228600"/>
            <a:ext cx="8153400" cy="1569660"/>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THE CHEMISTRY OF RNA SPLICING</a:t>
            </a:r>
          </a:p>
          <a:p>
            <a:endParaRPr lang="en-US" sz="3200" b="1" dirty="0">
              <a:solidFill>
                <a:srgbClr val="FF0000"/>
              </a:solidFill>
              <a:latin typeface="Times New Roman" pitchFamily="18" charset="0"/>
              <a:cs typeface="Times New Roman" pitchFamily="18" charset="0"/>
            </a:endParaRPr>
          </a:p>
          <a:p>
            <a:endParaRPr 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381000" y="914400"/>
            <a:ext cx="87630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Sequences within the RNA determine where splicing occurs</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13_Figure04"/>
          <p:cNvPicPr>
            <a:picLocks noChangeAspect="1" noChangeArrowheads="1"/>
          </p:cNvPicPr>
          <p:nvPr/>
        </p:nvPicPr>
        <p:blipFill>
          <a:blip r:embed="rId2" cstate="print"/>
          <a:srcRect/>
          <a:stretch>
            <a:fillRect/>
          </a:stretch>
        </p:blipFill>
        <p:spPr bwMode="auto">
          <a:xfrm>
            <a:off x="1219200" y="1219200"/>
            <a:ext cx="6045200" cy="5316538"/>
          </a:xfrm>
          <a:prstGeom prst="rect">
            <a:avLst/>
          </a:prstGeom>
          <a:noFill/>
        </p:spPr>
      </p:pic>
      <p:sp>
        <p:nvSpPr>
          <p:cNvPr id="5" name="TextBox 4"/>
          <p:cNvSpPr txBox="1"/>
          <p:nvPr/>
        </p:nvSpPr>
        <p:spPr>
          <a:xfrm>
            <a:off x="0" y="0"/>
            <a:ext cx="9144000" cy="954107"/>
          </a:xfrm>
          <a:prstGeom prst="rect">
            <a:avLst/>
          </a:prstGeom>
          <a:noFill/>
        </p:spPr>
        <p:txBody>
          <a:bodyPr wrap="square" rtlCol="0">
            <a:spAutoFit/>
          </a:bodyPr>
          <a:lstStyle/>
          <a:p>
            <a:r>
              <a:rPr lang="en-US" sz="2800" b="1" dirty="0" smtClean="0">
                <a:solidFill>
                  <a:schemeClr val="accent2"/>
                </a:solidFill>
                <a:latin typeface="Times New Roman" pitchFamily="18" charset="0"/>
                <a:cs typeface="Times New Roman" pitchFamily="18" charset="0"/>
              </a:rPr>
              <a:t>The </a:t>
            </a:r>
            <a:r>
              <a:rPr lang="en-US" sz="2800" b="1" dirty="0" err="1" smtClean="0">
                <a:solidFill>
                  <a:schemeClr val="accent2"/>
                </a:solidFill>
                <a:latin typeface="Times New Roman" pitchFamily="18" charset="0"/>
                <a:cs typeface="Times New Roman" pitchFamily="18" charset="0"/>
              </a:rPr>
              <a:t>intron</a:t>
            </a:r>
            <a:r>
              <a:rPr lang="en-US" sz="2800" b="1" dirty="0" smtClean="0">
                <a:solidFill>
                  <a:schemeClr val="accent2"/>
                </a:solidFill>
                <a:latin typeface="Times New Roman" pitchFamily="18" charset="0"/>
                <a:cs typeface="Times New Roman" pitchFamily="18" charset="0"/>
              </a:rPr>
              <a:t> is removed in a form called lariat and the flanking </a:t>
            </a:r>
            <a:r>
              <a:rPr lang="en-US" sz="2800" b="1" dirty="0" err="1" smtClean="0">
                <a:solidFill>
                  <a:schemeClr val="accent2"/>
                </a:solidFill>
                <a:latin typeface="Times New Roman" pitchFamily="18" charset="0"/>
                <a:cs typeface="Times New Roman" pitchFamily="18" charset="0"/>
              </a:rPr>
              <a:t>exons</a:t>
            </a:r>
            <a:r>
              <a:rPr lang="en-US" sz="2800" b="1" dirty="0" smtClean="0">
                <a:solidFill>
                  <a:schemeClr val="accent2"/>
                </a:solidFill>
                <a:latin typeface="Times New Roman" pitchFamily="18" charset="0"/>
                <a:cs typeface="Times New Roman" pitchFamily="18" charset="0"/>
              </a:rPr>
              <a:t> are joined</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13_Figure05"/>
          <p:cNvPicPr>
            <a:picLocks noChangeAspect="1" noChangeArrowheads="1"/>
          </p:cNvPicPr>
          <p:nvPr/>
        </p:nvPicPr>
        <p:blipFill>
          <a:blip r:embed="rId2" cstate="print"/>
          <a:srcRect/>
          <a:stretch>
            <a:fillRect/>
          </a:stretch>
        </p:blipFill>
        <p:spPr bwMode="auto">
          <a:xfrm>
            <a:off x="4419600" y="914400"/>
            <a:ext cx="3811002" cy="5502275"/>
          </a:xfrm>
          <a:prstGeom prst="rect">
            <a:avLst/>
          </a:prstGeom>
          <a:noFill/>
        </p:spPr>
      </p:pic>
      <p:sp>
        <p:nvSpPr>
          <p:cNvPr id="5" name="TextBox 4"/>
          <p:cNvSpPr txBox="1"/>
          <p:nvPr/>
        </p:nvSpPr>
        <p:spPr>
          <a:xfrm>
            <a:off x="0" y="0"/>
            <a:ext cx="9144000" cy="830997"/>
          </a:xfrm>
          <a:prstGeom prst="rect">
            <a:avLst/>
          </a:prstGeom>
          <a:noFill/>
        </p:spPr>
        <p:txBody>
          <a:bodyPr wrap="square" rtlCol="0">
            <a:spAutoFit/>
          </a:bodyPr>
          <a:lstStyle/>
          <a:p>
            <a:r>
              <a:rPr lang="en-US" b="1" dirty="0" smtClean="0">
                <a:latin typeface="Times New Roman" pitchFamily="18" charset="0"/>
                <a:cs typeface="Times New Roman" pitchFamily="18" charset="0"/>
              </a:rPr>
              <a:t>The structure of the three-way junction formed during the splicing reaction</a:t>
            </a:r>
            <a:endParaRPr lang="en-US" b="1" dirty="0">
              <a:latin typeface="Times New Roman" pitchFamily="18" charset="0"/>
              <a:cs typeface="Times New Roman" pitchFamily="18" charset="0"/>
            </a:endParaRPr>
          </a:p>
        </p:txBody>
      </p:sp>
      <p:pic>
        <p:nvPicPr>
          <p:cNvPr id="4" name="Picture 3" descr="13_Figure04"/>
          <p:cNvPicPr>
            <a:picLocks noChangeAspect="1" noChangeArrowheads="1"/>
          </p:cNvPicPr>
          <p:nvPr/>
        </p:nvPicPr>
        <p:blipFill>
          <a:blip r:embed="rId3" cstate="print"/>
          <a:srcRect/>
          <a:stretch>
            <a:fillRect/>
          </a:stretch>
        </p:blipFill>
        <p:spPr bwMode="auto">
          <a:xfrm>
            <a:off x="838200" y="2209800"/>
            <a:ext cx="2685953" cy="2362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13_Figure06"/>
          <p:cNvPicPr>
            <a:picLocks noChangeAspect="1" noChangeArrowheads="1"/>
          </p:cNvPicPr>
          <p:nvPr/>
        </p:nvPicPr>
        <p:blipFill>
          <a:blip r:embed="rId2" cstate="print"/>
          <a:srcRect/>
          <a:stretch>
            <a:fillRect/>
          </a:stretch>
        </p:blipFill>
        <p:spPr bwMode="auto">
          <a:xfrm>
            <a:off x="3429000" y="1219200"/>
            <a:ext cx="4322762" cy="5227643"/>
          </a:xfrm>
          <a:prstGeom prst="rect">
            <a:avLst/>
          </a:prstGeom>
          <a:noFill/>
        </p:spPr>
      </p:pic>
      <p:sp>
        <p:nvSpPr>
          <p:cNvPr id="5" name="TextBox 4"/>
          <p:cNvSpPr txBox="1"/>
          <p:nvPr/>
        </p:nvSpPr>
        <p:spPr>
          <a:xfrm>
            <a:off x="0" y="228600"/>
            <a:ext cx="8763000" cy="954107"/>
          </a:xfrm>
          <a:prstGeom prst="rect">
            <a:avLst/>
          </a:prstGeom>
          <a:noFill/>
        </p:spPr>
        <p:txBody>
          <a:bodyPr wrap="square" rtlCol="0">
            <a:spAutoFit/>
          </a:bodyPr>
          <a:lstStyle/>
          <a:p>
            <a:r>
              <a:rPr lang="en-US" sz="2800" b="1" dirty="0" err="1" smtClean="0">
                <a:solidFill>
                  <a:schemeClr val="accent2"/>
                </a:solidFill>
                <a:latin typeface="Times New Roman" pitchFamily="18" charset="0"/>
                <a:cs typeface="Times New Roman" pitchFamily="18" charset="0"/>
              </a:rPr>
              <a:t>Exons</a:t>
            </a:r>
            <a:r>
              <a:rPr lang="en-US" sz="2800" b="1" dirty="0" smtClean="0">
                <a:solidFill>
                  <a:schemeClr val="accent2"/>
                </a:solidFill>
                <a:latin typeface="Times New Roman" pitchFamily="18" charset="0"/>
                <a:cs typeface="Times New Roman" pitchFamily="18" charset="0"/>
              </a:rPr>
              <a:t> from different RNA molecules can be fused by Trans-splicing</a:t>
            </a:r>
            <a:endParaRPr lang="en-US" sz="2800" b="1" dirty="0">
              <a:solidFill>
                <a:schemeClr val="accent2"/>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Watson_TEMP">
  <a:themeElements>
    <a:clrScheme name="Watson_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atson_TEM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Watson_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atson_TE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atson_TE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atson_TE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tson_TE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atson_TE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atson_TEM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atson_TE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atson_TE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atson_TE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atson_TE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atson_TE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HD:Users:vbrucja:Desktop:WATSON_IMAGE_PRES:Watson_TEMP.pot</Template>
  <TotalTime>250</TotalTime>
  <Words>1239</Words>
  <Application>Microsoft Office PowerPoint</Application>
  <PresentationFormat>On-screen Show (4:3)</PresentationFormat>
  <Paragraphs>74</Paragraphs>
  <Slides>41</Slides>
  <Notes>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Watson_TEMP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Pearson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Bruce</dc:creator>
  <cp:lastModifiedBy>junghuei</cp:lastModifiedBy>
  <cp:revision>47</cp:revision>
  <dcterms:created xsi:type="dcterms:W3CDTF">2008-01-29T01:59:43Z</dcterms:created>
  <dcterms:modified xsi:type="dcterms:W3CDTF">2012-04-09T14:12:46Z</dcterms:modified>
</cp:coreProperties>
</file>